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89" r:id="rId1"/>
  </p:sldMasterIdLst>
  <p:notesMasterIdLst>
    <p:notesMasterId r:id="rId41"/>
  </p:notesMasterIdLst>
  <p:sldIdLst>
    <p:sldId id="256" r:id="rId2"/>
    <p:sldId id="485" r:id="rId3"/>
    <p:sldId id="486" r:id="rId4"/>
    <p:sldId id="487" r:id="rId5"/>
    <p:sldId id="488" r:id="rId6"/>
    <p:sldId id="489" r:id="rId7"/>
    <p:sldId id="490" r:id="rId8"/>
    <p:sldId id="491" r:id="rId9"/>
    <p:sldId id="492" r:id="rId10"/>
    <p:sldId id="493" r:id="rId11"/>
    <p:sldId id="494" r:id="rId12"/>
    <p:sldId id="495" r:id="rId13"/>
    <p:sldId id="496" r:id="rId14"/>
    <p:sldId id="497" r:id="rId15"/>
    <p:sldId id="498" r:id="rId16"/>
    <p:sldId id="499" r:id="rId17"/>
    <p:sldId id="500" r:id="rId18"/>
    <p:sldId id="501" r:id="rId19"/>
    <p:sldId id="502" r:id="rId20"/>
    <p:sldId id="503" r:id="rId21"/>
    <p:sldId id="504" r:id="rId22"/>
    <p:sldId id="505" r:id="rId23"/>
    <p:sldId id="506" r:id="rId24"/>
    <p:sldId id="507" r:id="rId25"/>
    <p:sldId id="508" r:id="rId26"/>
    <p:sldId id="509" r:id="rId27"/>
    <p:sldId id="510" r:id="rId28"/>
    <p:sldId id="511" r:id="rId29"/>
    <p:sldId id="512" r:id="rId30"/>
    <p:sldId id="517" r:id="rId31"/>
    <p:sldId id="518" r:id="rId32"/>
    <p:sldId id="513" r:id="rId33"/>
    <p:sldId id="514" r:id="rId34"/>
    <p:sldId id="515" r:id="rId35"/>
    <p:sldId id="516" r:id="rId36"/>
    <p:sldId id="519" r:id="rId37"/>
    <p:sldId id="520" r:id="rId38"/>
    <p:sldId id="521" r:id="rId39"/>
    <p:sldId id="522" r:id="rId4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56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28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00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72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vana Jeremic" initials="JJ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1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27" autoAdjust="0"/>
    <p:restoredTop sz="94715" autoAdjust="0"/>
  </p:normalViewPr>
  <p:slideViewPr>
    <p:cSldViewPr>
      <p:cViewPr varScale="1">
        <p:scale>
          <a:sx n="69" d="100"/>
          <a:sy n="69" d="100"/>
        </p:scale>
        <p:origin x="1564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commentAuthors" Target="commentAuthor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3DD60B3-737F-490B-8D9F-D3A21FBB6D7A}" type="datetimeFigureOut">
              <a:rPr lang="en-US"/>
              <a:pPr>
                <a:defRPr/>
              </a:pPr>
              <a:t>9/1/2022</a:t>
            </a:fld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706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6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498BEC4-BF74-4601-8570-4251E72DC8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7851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5777" algn="l" defTabSz="91431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33" algn="l" defTabSz="91431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89" algn="l" defTabSz="91431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44" algn="l" defTabSz="91431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к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6F400C-A312-4106-B98E-E481A2668C5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pPr>
              <a:defRPr/>
            </a:pPr>
            <a:fld id="{93230718-F08E-46B6-A757-570E5DE4E948}" type="datetimeFigureOut">
              <a:rPr lang="en-US" smtClean="0"/>
              <a:pPr>
                <a:defRPr/>
              </a:pPr>
              <a:t>9/1/2022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pPr>
              <a:defRPr/>
            </a:pPr>
            <a:fld id="{CD5A5090-A738-43B1-8D56-D5BA42F9423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D2F216-7BE1-4FF0-97AD-B02C08A50E7C}" type="datetimeFigureOut">
              <a:rPr lang="en-US" smtClean="0"/>
              <a:pPr>
                <a:defRPr/>
              </a:pPr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FB567F-3D74-4E43-9C5A-48A4EF3A5A5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5E63E28-5F5C-4DEF-A384-B77CA85775AF}" type="datetimeFigureOut">
              <a:rPr lang="en-US" smtClean="0"/>
              <a:pPr>
                <a:defRPr/>
              </a:pPr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46B38A-9422-4F65-B72D-75670953732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fld id="{7F0DB39E-1C7E-41D6-88F4-551DFE19BAD7}" type="datetimeFigureOut">
              <a:rPr lang="en-US" smtClean="0"/>
              <a:pPr>
                <a:defRPr/>
              </a:pPr>
              <a:t>9/1/2022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AF9CED3E-0898-4BDF-BB44-D5A2696CE61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pPr>
              <a:defRPr/>
            </a:pPr>
            <a:fld id="{1EA238B6-67A8-4333-A4CD-A41F8B2A504C}" type="datetimeFigureOut">
              <a:rPr lang="en-US" smtClean="0"/>
              <a:pPr>
                <a:defRPr/>
              </a:pPr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pPr>
              <a:defRPr/>
            </a:pPr>
            <a:fld id="{E1CCC5C7-A39A-49EF-925A-2EBD377539C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F9E6DCE-6239-4F68-88CB-C2E39D711E01}" type="datetimeFigureOut">
              <a:rPr lang="en-US" smtClean="0"/>
              <a:pPr>
                <a:defRPr/>
              </a:pPr>
              <a:t>9/1/2022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AB6C3C-53BB-41F8-87B8-CF0DE3E5A0C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4569B7-3A9D-4327-84FB-4CE68AF89791}" type="datetimeFigureOut">
              <a:rPr lang="en-US" smtClean="0"/>
              <a:pPr>
                <a:defRPr/>
              </a:pPr>
              <a:t>9/1/2022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A637E3-2D4B-46F2-BD8C-F8B8A5E3FFD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BEE3B038-472A-4405-97F8-C9AB3EE4D285}" type="datetimeFigureOut">
              <a:rPr lang="en-US" smtClean="0"/>
              <a:pPr>
                <a:defRPr/>
              </a:pPr>
              <a:t>9/1/2022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9184C3DA-BF2F-47C6-82CE-484C4977F59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BB77ABE-2570-491C-829C-3D30EA2ADEE5}" type="datetimeFigureOut">
              <a:rPr lang="en-US" smtClean="0"/>
              <a:pPr>
                <a:defRPr/>
              </a:pPr>
              <a:t>9/1/2022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18C3C6-A7C4-4B3F-99A1-8AFC28BF85D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fld id="{604B3F60-4A42-474F-91C7-336867BFB78C}" type="datetimeFigureOut">
              <a:rPr lang="en-US" smtClean="0"/>
              <a:pPr>
                <a:defRPr/>
              </a:pPr>
              <a:t>9/1/2022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4394E956-58BC-4A96-B6A1-4E0BB8BE84F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9304C33A-4D79-45B7-B859-8831D1CCEA0C}" type="datetimeFigureOut">
              <a:rPr lang="en-US" smtClean="0"/>
              <a:pPr>
                <a:defRPr/>
              </a:pPr>
              <a:t>9/1/2022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33A0A496-6554-4702-92CD-73F3A838015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DB923381-AB20-4978-BFC0-4A775B927E60}" type="datetimeFigureOut">
              <a:rPr lang="en-US" smtClean="0"/>
              <a:pPr>
                <a:defRPr/>
              </a:pPr>
              <a:t>9/1/2022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899115F-3146-4EC4-B7C3-9AAA59E093B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0" r:id="rId1"/>
    <p:sldLayoutId id="2147484191" r:id="rId2"/>
    <p:sldLayoutId id="2147484192" r:id="rId3"/>
    <p:sldLayoutId id="2147484193" r:id="rId4"/>
    <p:sldLayoutId id="2147484194" r:id="rId5"/>
    <p:sldLayoutId id="2147484195" r:id="rId6"/>
    <p:sldLayoutId id="2147484196" r:id="rId7"/>
    <p:sldLayoutId id="2147484197" r:id="rId8"/>
    <p:sldLayoutId id="2147484198" r:id="rId9"/>
    <p:sldLayoutId id="2147484199" r:id="rId10"/>
    <p:sldLayoutId id="2147484200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1427518"/>
            <a:ext cx="7772400" cy="561322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sr-Cyrl-RS" sz="1600" dirty="0">
                <a:solidFill>
                  <a:schemeClr val="tx1"/>
                </a:solidFill>
                <a:latin typeface="Cambria" pitchFamily="18" charset="0"/>
                <a:cs typeface="Arial" pitchFamily="34" charset="0"/>
              </a:rPr>
              <a:t>Универзитет у Крагујевцу</a:t>
            </a:r>
            <a:r>
              <a:rPr lang="en-US" sz="1600" dirty="0">
                <a:solidFill>
                  <a:schemeClr val="tx1"/>
                </a:solidFill>
                <a:latin typeface="Cambria" pitchFamily="18" charset="0"/>
                <a:cs typeface="Arial" pitchFamily="34" charset="0"/>
              </a:rPr>
              <a:t/>
            </a:r>
            <a:br>
              <a:rPr lang="en-US" sz="1600" dirty="0">
                <a:solidFill>
                  <a:schemeClr val="tx1"/>
                </a:solidFill>
                <a:latin typeface="Cambria" pitchFamily="18" charset="0"/>
                <a:cs typeface="Arial" pitchFamily="34" charset="0"/>
              </a:rPr>
            </a:br>
            <a:r>
              <a:rPr lang="sr-Cyrl-RS" sz="1600" dirty="0">
                <a:solidFill>
                  <a:schemeClr val="tx1"/>
                </a:solidFill>
                <a:latin typeface="Cambria" pitchFamily="18" charset="0"/>
                <a:cs typeface="Arial" pitchFamily="34" charset="0"/>
              </a:rPr>
              <a:t>Факултет медицинских наука</a:t>
            </a:r>
            <a:endParaRPr lang="en-US" sz="1600" b="1" dirty="0">
              <a:solidFill>
                <a:schemeClr val="tx1"/>
              </a:solidFill>
              <a:latin typeface="Cambria" pitchFamily="18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2976" y="2428868"/>
            <a:ext cx="7820372" cy="1614132"/>
          </a:xfrm>
        </p:spPr>
        <p:txBody>
          <a:bodyPr>
            <a:noAutofit/>
          </a:bodyPr>
          <a:lstStyle/>
          <a:p>
            <a:pPr algn="ctr"/>
            <a:r>
              <a:rPr lang="sr-Cyrl-RS" sz="2800" dirty="0">
                <a:latin typeface="Cambria" panose="02040503050406030204" pitchFamily="18" charset="0"/>
              </a:rPr>
              <a:t>Парентерална примена лекова.  </a:t>
            </a:r>
            <a:r>
              <a:rPr lang="sr-Cyrl-RS" sz="2800" dirty="0" smtClean="0">
                <a:latin typeface="Cambria" panose="02040503050406030204" pitchFamily="18" charset="0"/>
              </a:rPr>
              <a:t>Фактори </a:t>
            </a:r>
            <a:r>
              <a:rPr lang="sr-Cyrl-RS" sz="2800" dirty="0">
                <a:latin typeface="Cambria" panose="02040503050406030204" pitchFamily="18" charset="0"/>
              </a:rPr>
              <a:t>који утичу на ослобађање и апсорпцију лека из лековитих облика за парентералну примену</a:t>
            </a:r>
            <a:endParaRPr lang="en-US" sz="2800" dirty="0">
              <a:latin typeface="Cambria" panose="02040503050406030204" pitchFamily="18" charset="0"/>
            </a:endParaRPr>
          </a:p>
          <a:p>
            <a:pPr algn="ctr"/>
            <a:endParaRPr lang="en-US" sz="3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2" name="Rectangle 6"/>
          <p:cNvSpPr>
            <a:spLocks noChangeArrowheads="1"/>
          </p:cNvSpPr>
          <p:nvPr/>
        </p:nvSpPr>
        <p:spPr bwMode="auto">
          <a:xfrm>
            <a:off x="298343" y="4941168"/>
            <a:ext cx="8496944" cy="707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1" tIns="45715" rIns="91431" bIns="45715">
            <a:spAutoFit/>
          </a:bodyPr>
          <a:lstStyle/>
          <a:p>
            <a:endParaRPr lang="fi-FI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fi-FI" sz="2000" dirty="0" smtClean="0">
                <a:latin typeface="Arial" pitchFamily="34" charset="0"/>
                <a:cs typeface="Arial" pitchFamily="34" charset="0"/>
              </a:rPr>
              <a:t>                                          </a:t>
            </a:r>
            <a:r>
              <a:rPr lang="sr-Cyrl-RS" sz="2000" dirty="0" smtClean="0">
                <a:latin typeface="Cambria" pitchFamily="18" charset="0"/>
                <a:cs typeface="Arial" pitchFamily="34" charset="0"/>
              </a:rPr>
              <a:t>Доц</a:t>
            </a:r>
            <a:r>
              <a:rPr lang="fi-FI" sz="2000" dirty="0" smtClean="0">
                <a:latin typeface="Cambria" pitchFamily="18" charset="0"/>
                <a:cs typeface="Arial" pitchFamily="34" charset="0"/>
              </a:rPr>
              <a:t>.</a:t>
            </a:r>
            <a:r>
              <a:rPr lang="sr-Cyrl-RS" sz="2000" dirty="0" smtClean="0">
                <a:latin typeface="Cambria" pitchFamily="18" charset="0"/>
                <a:cs typeface="Arial" pitchFamily="34" charset="0"/>
              </a:rPr>
              <a:t> </a:t>
            </a:r>
            <a:r>
              <a:rPr lang="sr-Cyrl-RS" sz="2000" dirty="0">
                <a:latin typeface="Cambria" pitchFamily="18" charset="0"/>
                <a:cs typeface="Arial" pitchFamily="34" charset="0"/>
              </a:rPr>
              <a:t>др</a:t>
            </a:r>
            <a:r>
              <a:rPr lang="fi-FI" sz="2000" dirty="0">
                <a:latin typeface="Cambria" pitchFamily="18" charset="0"/>
                <a:cs typeface="Arial" pitchFamily="34" charset="0"/>
              </a:rPr>
              <a:t> </a:t>
            </a:r>
            <a:r>
              <a:rPr lang="sr-Cyrl-RS" sz="2000" smtClean="0">
                <a:latin typeface="Cambria" pitchFamily="18" charset="0"/>
                <a:cs typeface="Arial" pitchFamily="34" charset="0"/>
              </a:rPr>
              <a:t>Јована Брадић</a:t>
            </a:r>
            <a:endParaRPr lang="en-US" sz="2000" dirty="0">
              <a:latin typeface="Cambria" pitchFamily="18" charset="0"/>
            </a:endParaRPr>
          </a:p>
        </p:txBody>
      </p:sp>
      <p:sp>
        <p:nvSpPr>
          <p:cNvPr id="2053" name="Rectangle 8"/>
          <p:cNvSpPr>
            <a:spLocks noChangeArrowheads="1"/>
          </p:cNvSpPr>
          <p:nvPr/>
        </p:nvSpPr>
        <p:spPr bwMode="auto">
          <a:xfrm>
            <a:off x="323528" y="6156022"/>
            <a:ext cx="8496944" cy="369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1" tIns="45715" rIns="91431" bIns="45715">
            <a:spAutoFit/>
          </a:bodyPr>
          <a:lstStyle/>
          <a:p>
            <a:pPr algn="ctr"/>
            <a:r>
              <a:rPr lang="sr-Cyrl-RS" i="1" dirty="0"/>
              <a:t> </a:t>
            </a:r>
            <a:r>
              <a:rPr lang="sr-Cyrl-RS" i="1" dirty="0">
                <a:latin typeface="Cambria" pitchFamily="18" charset="0"/>
              </a:rPr>
              <a:t>20</a:t>
            </a:r>
            <a:r>
              <a:rPr lang="fi-FI" i="1" dirty="0" smtClean="0">
                <a:latin typeface="Cambria" pitchFamily="18" charset="0"/>
              </a:rPr>
              <a:t>22</a:t>
            </a:r>
            <a:r>
              <a:rPr lang="sr-Cyrl-RS" i="1" dirty="0" smtClean="0">
                <a:latin typeface="Cambria" pitchFamily="18" charset="0"/>
              </a:rPr>
              <a:t>. </a:t>
            </a:r>
            <a:r>
              <a:rPr lang="sr-Cyrl-RS" i="1" dirty="0">
                <a:latin typeface="Cambria" pitchFamily="18" charset="0"/>
              </a:rPr>
              <a:t>год, Крагујевац</a:t>
            </a:r>
            <a:endParaRPr lang="en-US" i="1" baseline="30000" dirty="0">
              <a:latin typeface="Cambria" pitchFamily="18" charset="0"/>
            </a:endParaRPr>
          </a:p>
        </p:txBody>
      </p:sp>
      <p:pic>
        <p:nvPicPr>
          <p:cNvPr id="2054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26656" y="400075"/>
            <a:ext cx="1690688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1691680" y="5792898"/>
            <a:ext cx="5976938" cy="369887"/>
          </a:xfrm>
          <a:prstGeom prst="rect">
            <a:avLst/>
          </a:prstGeom>
        </p:spPr>
        <p:txBody>
          <a:bodyPr lIns="91431" tIns="45715" rIns="91431" bIns="45715">
            <a:spAutoFit/>
          </a:bodyPr>
          <a:lstStyle/>
          <a:p>
            <a:pPr>
              <a:defRPr/>
            </a:pPr>
            <a:endParaRPr lang="en-US" dirty="0">
              <a:latin typeface="+mj-lt"/>
            </a:endParaRPr>
          </a:p>
        </p:txBody>
      </p:sp>
      <p:sp>
        <p:nvSpPr>
          <p:cNvPr id="2059" name="Rectangle 10"/>
          <p:cNvSpPr>
            <a:spLocks noChangeArrowheads="1"/>
          </p:cNvSpPr>
          <p:nvPr/>
        </p:nvSpPr>
        <p:spPr bwMode="auto">
          <a:xfrm>
            <a:off x="323528" y="4355812"/>
            <a:ext cx="84969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z-Cyrl-AZ" b="1" dirty="0" smtClean="0">
                <a:latin typeface="Cambria" pitchFamily="18" charset="0"/>
                <a:cs typeface="Arial" pitchFamily="34" charset="0"/>
              </a:rPr>
              <a:t>Биофармација</a:t>
            </a:r>
            <a:r>
              <a:rPr lang="fi-FI" b="1" dirty="0" smtClean="0">
                <a:latin typeface="Cambria" pitchFamily="18" charset="0"/>
                <a:cs typeface="Arial" pitchFamily="34" charset="0"/>
              </a:rPr>
              <a:t>- </a:t>
            </a:r>
            <a:r>
              <a:rPr lang="sr-Cyrl-RS" b="1" dirty="0" smtClean="0">
                <a:latin typeface="Cambria" pitchFamily="18" charset="0"/>
              </a:rPr>
              <a:t>Предавање </a:t>
            </a:r>
            <a:r>
              <a:rPr lang="en-US" b="1" dirty="0" smtClean="0">
                <a:latin typeface="Cambria" pitchFamily="18" charset="0"/>
              </a:rPr>
              <a:t>6</a:t>
            </a:r>
            <a:endParaRPr lang="en-US" b="1" dirty="0">
              <a:latin typeface="Cambri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/>
              <a:t>Предности </a:t>
            </a:r>
            <a:r>
              <a:rPr lang="sr-Latn-RS" b="1" dirty="0" smtClean="0"/>
              <a:t>iv </a:t>
            </a:r>
            <a:r>
              <a:rPr lang="sr-Cyrl-RS" b="1" dirty="0" smtClean="0"/>
              <a:t>примене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/>
              <a:t>Брз ефекат.</a:t>
            </a:r>
          </a:p>
          <a:p>
            <a:r>
              <a:rPr lang="ru-RU" dirty="0" smtClean="0"/>
              <a:t>Мање дозе. </a:t>
            </a:r>
          </a:p>
          <a:p>
            <a:r>
              <a:rPr lang="ru-RU" dirty="0" smtClean="0"/>
              <a:t>Титрација </a:t>
            </a:r>
            <a:r>
              <a:rPr lang="ru-RU" dirty="0"/>
              <a:t>дозе </a:t>
            </a:r>
            <a:r>
              <a:rPr lang="ru-RU" dirty="0" smtClean="0"/>
              <a:t>лека.</a:t>
            </a:r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/>
              <a:t>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134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/>
              <a:t>Интрамускуларна</a:t>
            </a:r>
            <a:r>
              <a:rPr lang="sr-Cyrl-RS" b="1" dirty="0" smtClean="0"/>
              <a:t> примена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Апликација </a:t>
            </a:r>
            <a:r>
              <a:rPr lang="ru-RU" b="1" dirty="0">
                <a:solidFill>
                  <a:srgbClr val="FF0000"/>
                </a:solidFill>
              </a:rPr>
              <a:t>лека у мишић, испод коже. </a:t>
            </a:r>
            <a:endParaRPr lang="ru-RU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Најчешћа </a:t>
            </a:r>
            <a:r>
              <a:rPr lang="ru-RU" dirty="0"/>
              <a:t>места примене </a:t>
            </a:r>
            <a:r>
              <a:rPr lang="ru-RU" dirty="0" smtClean="0"/>
              <a:t>су: </a:t>
            </a:r>
          </a:p>
          <a:p>
            <a:r>
              <a:rPr lang="en-US" i="1" dirty="0" err="1" smtClean="0"/>
              <a:t>Ventrogluteal</a:t>
            </a:r>
            <a:endParaRPr lang="ru-RU" i="1" dirty="0"/>
          </a:p>
          <a:p>
            <a:r>
              <a:rPr lang="en-US" i="1" dirty="0" err="1" smtClean="0"/>
              <a:t>Dorsogluteal</a:t>
            </a:r>
            <a:endParaRPr lang="ru-RU" i="1" dirty="0"/>
          </a:p>
          <a:p>
            <a:r>
              <a:rPr lang="en-US" i="1" dirty="0" smtClean="0"/>
              <a:t>deltoid </a:t>
            </a:r>
            <a:endParaRPr lang="ru-RU" i="1" dirty="0"/>
          </a:p>
          <a:p>
            <a:r>
              <a:rPr lang="en-US" i="1" dirty="0" smtClean="0"/>
              <a:t>vastus </a:t>
            </a:r>
            <a:r>
              <a:rPr lang="en-US" i="1" dirty="0" err="1"/>
              <a:t>lateralis</a:t>
            </a:r>
            <a:r>
              <a:rPr lang="ru-RU" i="1" dirty="0"/>
              <a:t>. </a:t>
            </a:r>
            <a:endParaRPr lang="ru-RU" i="1" dirty="0" smtClean="0"/>
          </a:p>
          <a:p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05422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Субкутана примена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Администрација </a:t>
            </a:r>
            <a:r>
              <a:rPr lang="ru-RU" b="1" dirty="0">
                <a:solidFill>
                  <a:srgbClr val="FF0000"/>
                </a:solidFill>
              </a:rPr>
              <a:t>лека у хиподермис (поткожно масно ткиво), испод епидермиса и дермиса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dirty="0" smtClean="0"/>
              <a:t>Најчешћа </a:t>
            </a:r>
            <a:r>
              <a:rPr lang="ru-RU" dirty="0"/>
              <a:t>места примене су: </a:t>
            </a:r>
            <a:endParaRPr lang="ru-RU" dirty="0" smtClean="0"/>
          </a:p>
          <a:p>
            <a:r>
              <a:rPr lang="ru-RU" dirty="0" smtClean="0"/>
              <a:t>латерални </a:t>
            </a:r>
            <a:r>
              <a:rPr lang="ru-RU" dirty="0"/>
              <a:t>зид </a:t>
            </a:r>
            <a:r>
              <a:rPr lang="ru-RU" dirty="0" smtClean="0"/>
              <a:t>абдомена</a:t>
            </a:r>
          </a:p>
          <a:p>
            <a:r>
              <a:rPr lang="ru-RU" dirty="0"/>
              <a:t>н</a:t>
            </a:r>
            <a:r>
              <a:rPr lang="ru-RU" dirty="0" smtClean="0"/>
              <a:t>адлактица</a:t>
            </a:r>
          </a:p>
          <a:p>
            <a:r>
              <a:rPr lang="ru-RU" dirty="0"/>
              <a:t>б</a:t>
            </a:r>
            <a:r>
              <a:rPr lang="ru-RU" dirty="0" smtClean="0"/>
              <a:t>утина</a:t>
            </a:r>
          </a:p>
          <a:p>
            <a:r>
              <a:rPr lang="ru-RU" dirty="0" smtClean="0"/>
              <a:t>бок</a:t>
            </a:r>
          </a:p>
          <a:p>
            <a:endParaRPr lang="ru-RU" dirty="0" smtClean="0"/>
          </a:p>
          <a:p>
            <a:endParaRPr lang="ru-RU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95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Субкутана примена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Након </a:t>
            </a:r>
            <a:r>
              <a:rPr lang="ru-RU" dirty="0"/>
              <a:t>апликације лек се раствара у интерстијалној течности и доспева у системску </a:t>
            </a:r>
            <a:r>
              <a:rPr lang="ru-RU" dirty="0" smtClean="0"/>
              <a:t>циркулацију: </a:t>
            </a:r>
          </a:p>
          <a:p>
            <a:pPr marL="0" indent="0" algn="just">
              <a:buNone/>
            </a:pPr>
            <a:endParaRPr lang="ru-RU" dirty="0" smtClean="0"/>
          </a:p>
          <a:p>
            <a:r>
              <a:rPr lang="ru-RU" dirty="0"/>
              <a:t>П</a:t>
            </a:r>
            <a:r>
              <a:rPr lang="ru-RU" dirty="0" smtClean="0"/>
              <a:t>реузимањем </a:t>
            </a:r>
            <a:r>
              <a:rPr lang="ru-RU" dirty="0"/>
              <a:t>од стране капилара (молекули лека мањи од 1</a:t>
            </a:r>
            <a:r>
              <a:rPr lang="en-US" dirty="0" err="1"/>
              <a:t>kDa</a:t>
            </a:r>
            <a:r>
              <a:rPr lang="ru-RU" dirty="0" smtClean="0"/>
              <a:t>). </a:t>
            </a:r>
          </a:p>
          <a:p>
            <a:r>
              <a:rPr lang="ru-RU" dirty="0" smtClean="0"/>
              <a:t>Преузимањем </a:t>
            </a:r>
            <a:r>
              <a:rPr lang="ru-RU" dirty="0"/>
              <a:t>од </a:t>
            </a:r>
            <a:r>
              <a:rPr lang="ru-RU" dirty="0" smtClean="0"/>
              <a:t>стране лимфних </a:t>
            </a:r>
            <a:r>
              <a:rPr lang="ru-RU" dirty="0"/>
              <a:t>судова (честице мање од 100</a:t>
            </a:r>
            <a:r>
              <a:rPr lang="en-US" dirty="0"/>
              <a:t>nm</a:t>
            </a:r>
            <a:r>
              <a:rPr lang="ru-RU" dirty="0"/>
              <a:t> и макромолекули</a:t>
            </a:r>
            <a:r>
              <a:rPr lang="ru-RU" dirty="0" smtClean="0"/>
              <a:t>).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991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Интрадермална</a:t>
            </a:r>
            <a:r>
              <a:rPr lang="en-US" b="1" dirty="0"/>
              <a:t> </a:t>
            </a:r>
            <a:r>
              <a:rPr lang="en-US" b="1" dirty="0" err="1"/>
              <a:t>примена</a:t>
            </a:r>
            <a:r>
              <a:rPr lang="en-US" b="1" dirty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Примена </a:t>
            </a:r>
            <a:r>
              <a:rPr lang="ru-RU" dirty="0"/>
              <a:t>инјекција у </a:t>
            </a:r>
            <a:r>
              <a:rPr lang="ru-RU" dirty="0" smtClean="0"/>
              <a:t>дермис.</a:t>
            </a:r>
          </a:p>
          <a:p>
            <a:r>
              <a:rPr lang="ru-RU" dirty="0" smtClean="0"/>
              <a:t>Најспорија апсорпција.</a:t>
            </a:r>
          </a:p>
          <a:p>
            <a:r>
              <a:rPr lang="ru-RU" dirty="0" smtClean="0"/>
              <a:t>Мале </a:t>
            </a:r>
            <a:r>
              <a:rPr lang="ru-RU" dirty="0"/>
              <a:t>запремине (до 0,5 </a:t>
            </a:r>
            <a:r>
              <a:rPr lang="sr-Latn-RS" dirty="0"/>
              <a:t>ml</a:t>
            </a:r>
            <a:r>
              <a:rPr lang="sr-Latn-RS" dirty="0" smtClean="0"/>
              <a:t>)</a:t>
            </a:r>
            <a:r>
              <a:rPr lang="sr-Cyrl-RS" dirty="0" smtClean="0"/>
              <a:t>.</a:t>
            </a:r>
          </a:p>
          <a:p>
            <a:r>
              <a:rPr lang="sr-Cyrl-RS" dirty="0" smtClean="0"/>
              <a:t>Локално деловање</a:t>
            </a:r>
          </a:p>
          <a:p>
            <a:r>
              <a:rPr lang="ru-RU" dirty="0" smtClean="0"/>
              <a:t>Тестови </a:t>
            </a:r>
            <a:r>
              <a:rPr lang="ru-RU" dirty="0"/>
              <a:t>сензитивности (туберкулинска проба), алерго </a:t>
            </a:r>
            <a:r>
              <a:rPr lang="ru-RU" dirty="0" smtClean="0"/>
              <a:t>тестови и локална анестезија.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832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Интратекална</a:t>
            </a:r>
            <a:r>
              <a:rPr lang="en-US" b="1" dirty="0"/>
              <a:t> </a:t>
            </a:r>
            <a:r>
              <a:rPr lang="sr-Cyrl-RS" b="1" dirty="0" smtClean="0"/>
              <a:t>примена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Администрација </a:t>
            </a:r>
            <a:r>
              <a:rPr lang="ru-RU" b="1" dirty="0">
                <a:solidFill>
                  <a:srgbClr val="FF0000"/>
                </a:solidFill>
              </a:rPr>
              <a:t>лека или дијагностичког средства у субарахноидални простор кичмене мождине, у цереброспиналну течност. </a:t>
            </a:r>
            <a:endParaRPr lang="ru-RU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Предности: </a:t>
            </a:r>
            <a:endParaRPr lang="en-US" dirty="0"/>
          </a:p>
          <a:p>
            <a:r>
              <a:rPr lang="ru-RU" dirty="0"/>
              <a:t>З</a:t>
            </a:r>
            <a:r>
              <a:rPr lang="ru-RU" dirty="0" smtClean="0"/>
              <a:t>аобилази </a:t>
            </a:r>
            <a:r>
              <a:rPr lang="ru-RU" dirty="0"/>
              <a:t>се крвно-мождана </a:t>
            </a:r>
            <a:r>
              <a:rPr lang="ru-RU" dirty="0" smtClean="0"/>
              <a:t>баријера.</a:t>
            </a:r>
            <a:endParaRPr lang="en-US" dirty="0"/>
          </a:p>
          <a:p>
            <a:r>
              <a:rPr lang="ru-RU" dirty="0" smtClean="0"/>
              <a:t>Могу </a:t>
            </a:r>
            <a:r>
              <a:rPr lang="ru-RU" dirty="0"/>
              <a:t>се применити мале дозе </a:t>
            </a:r>
            <a:r>
              <a:rPr lang="ru-RU" dirty="0" smtClean="0"/>
              <a:t>лека.</a:t>
            </a:r>
          </a:p>
          <a:p>
            <a:r>
              <a:rPr lang="ru-RU" dirty="0" smtClean="0"/>
              <a:t>Брз </a:t>
            </a:r>
            <a:r>
              <a:rPr lang="ru-RU" dirty="0"/>
              <a:t>ефекат лека на </a:t>
            </a:r>
            <a:r>
              <a:rPr lang="ru-RU" dirty="0" smtClean="0"/>
              <a:t>ЦНС</a:t>
            </a:r>
            <a:r>
              <a:rPr lang="ru-RU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545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Интратекална</a:t>
            </a:r>
            <a:r>
              <a:rPr lang="en-US" b="1" dirty="0"/>
              <a:t> </a:t>
            </a:r>
            <a:r>
              <a:rPr lang="sr-Cyrl-RS" b="1" dirty="0"/>
              <a:t>примена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Могући начини примене: </a:t>
            </a:r>
          </a:p>
          <a:p>
            <a:r>
              <a:rPr lang="ru-RU" dirty="0" smtClean="0"/>
              <a:t>Лумбалном </a:t>
            </a:r>
            <a:r>
              <a:rPr lang="ru-RU" dirty="0"/>
              <a:t>пункцијом (инјекција у спинални канал</a:t>
            </a:r>
            <a:r>
              <a:rPr lang="ru-RU" dirty="0" smtClean="0"/>
              <a:t>).</a:t>
            </a:r>
            <a:endParaRPr lang="en-US" dirty="0" smtClean="0"/>
          </a:p>
          <a:p>
            <a:r>
              <a:rPr lang="ru-RU" dirty="0"/>
              <a:t>И</a:t>
            </a:r>
            <a:r>
              <a:rPr lang="ru-RU" dirty="0" smtClean="0"/>
              <a:t>мплантирањем </a:t>
            </a:r>
            <a:r>
              <a:rPr lang="ru-RU" dirty="0"/>
              <a:t>уређаја као што су катетери или имплантабилне </a:t>
            </a:r>
            <a:r>
              <a:rPr lang="ru-RU" dirty="0" smtClean="0"/>
              <a:t>пумпе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65365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Епидурална примена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A</a:t>
            </a:r>
            <a:r>
              <a:rPr lang="ru-RU" b="1" dirty="0" smtClean="0">
                <a:solidFill>
                  <a:srgbClr val="FF0000"/>
                </a:solidFill>
              </a:rPr>
              <a:t>пликациј</a:t>
            </a:r>
            <a:r>
              <a:rPr lang="en-US" b="1" dirty="0" smtClean="0">
                <a:solidFill>
                  <a:srgbClr val="FF0000"/>
                </a:solidFill>
              </a:rPr>
              <a:t>a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>
                <a:solidFill>
                  <a:srgbClr val="FF0000"/>
                </a:solidFill>
              </a:rPr>
              <a:t>у епидурални </a:t>
            </a:r>
            <a:r>
              <a:rPr lang="ru-RU" b="1" dirty="0" smtClean="0">
                <a:solidFill>
                  <a:srgbClr val="FF0000"/>
                </a:solidFill>
              </a:rPr>
              <a:t>простор</a:t>
            </a:r>
            <a:r>
              <a:rPr lang="en-US" b="1" dirty="0" smtClean="0">
                <a:solidFill>
                  <a:srgbClr val="FF0000"/>
                </a:solidFill>
              </a:rPr>
              <a:t>.</a:t>
            </a:r>
            <a:endParaRPr lang="sr-Cyrl-RS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sr-Cyrl-RS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sr-Cyrl-RS" dirty="0" smtClean="0"/>
              <a:t>Начини епидуралне примене</a:t>
            </a:r>
            <a:r>
              <a:rPr lang="ru-RU" dirty="0" smtClean="0"/>
              <a:t>: </a:t>
            </a:r>
          </a:p>
          <a:p>
            <a:r>
              <a:rPr lang="ru-RU" dirty="0" smtClean="0"/>
              <a:t>као </a:t>
            </a:r>
            <a:r>
              <a:rPr lang="ru-RU" dirty="0"/>
              <a:t>интермитентна појединачна (болус) инјекција, </a:t>
            </a:r>
            <a:endParaRPr lang="ru-RU" dirty="0" smtClean="0"/>
          </a:p>
          <a:p>
            <a:r>
              <a:rPr lang="ru-RU" dirty="0" smtClean="0"/>
              <a:t>континуирано </a:t>
            </a:r>
            <a:r>
              <a:rPr lang="ru-RU" dirty="0"/>
              <a:t>помоћу перфузора или инфузионих </a:t>
            </a:r>
            <a:r>
              <a:rPr lang="ru-RU" dirty="0" smtClean="0"/>
              <a:t>пумпи.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8084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Интраартеријска</a:t>
            </a:r>
            <a:r>
              <a:rPr lang="sr-Cyrl-RS" b="1" dirty="0" smtClean="0"/>
              <a:t> примена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/>
          </a:p>
          <a:p>
            <a:pPr marL="0" indent="0" algn="just">
              <a:buNone/>
            </a:pPr>
            <a:r>
              <a:rPr lang="ru-RU" sz="2600" b="1" dirty="0" smtClean="0">
                <a:solidFill>
                  <a:srgbClr val="FF0000"/>
                </a:solidFill>
              </a:rPr>
              <a:t>Интраартеријска </a:t>
            </a:r>
            <a:r>
              <a:rPr lang="ru-RU" sz="2600" b="1" dirty="0">
                <a:solidFill>
                  <a:srgbClr val="FF0000"/>
                </a:solidFill>
              </a:rPr>
              <a:t>примена подразумева примену инјекције или инфузије лековите супстанце у артерије. </a:t>
            </a:r>
            <a:endParaRPr lang="ru-RU" sz="26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sz="2600" b="1" dirty="0">
              <a:solidFill>
                <a:srgbClr val="FF0000"/>
              </a:solidFill>
            </a:endParaRPr>
          </a:p>
          <a:p>
            <a:r>
              <a:rPr lang="ru-RU" sz="2600" dirty="0" smtClean="0"/>
              <a:t>Опаснија </a:t>
            </a:r>
            <a:r>
              <a:rPr lang="ru-RU" sz="2600" dirty="0"/>
              <a:t>од интравенске </a:t>
            </a:r>
            <a:r>
              <a:rPr lang="ru-RU" sz="2600" dirty="0" smtClean="0"/>
              <a:t>примене.</a:t>
            </a:r>
          </a:p>
          <a:p>
            <a:r>
              <a:rPr lang="ru-RU" sz="2600" dirty="0" smtClean="0"/>
              <a:t>Захтева </a:t>
            </a:r>
            <a:r>
              <a:rPr lang="ru-RU" sz="2600" dirty="0"/>
              <a:t>примену од стране обучених експерата. </a:t>
            </a:r>
            <a:endParaRPr lang="ru-RU" sz="2600" dirty="0" smtClean="0"/>
          </a:p>
          <a:p>
            <a:endParaRPr lang="ru-RU" sz="2600" dirty="0" smtClean="0"/>
          </a:p>
          <a:p>
            <a:pPr marL="0" indent="0" algn="just">
              <a:buNone/>
            </a:pPr>
            <a:r>
              <a:rPr lang="ru-RU" sz="2600" b="1" dirty="0" smtClean="0">
                <a:solidFill>
                  <a:srgbClr val="FF0000"/>
                </a:solidFill>
              </a:rPr>
              <a:t>Циљ</a:t>
            </a:r>
            <a:r>
              <a:rPr lang="ru-RU" sz="2600" dirty="0" smtClean="0">
                <a:solidFill>
                  <a:srgbClr val="FF0000"/>
                </a:solidFill>
              </a:rPr>
              <a:t> </a:t>
            </a:r>
            <a:r>
              <a:rPr lang="ru-RU" sz="2600" dirty="0" smtClean="0"/>
              <a:t>- </a:t>
            </a:r>
            <a:r>
              <a:rPr lang="ru-RU" sz="2600" dirty="0"/>
              <a:t>да се постигне ефекат на одређени орган или део тела, да се лек доведе у одређену област крвног суда, при чему су смањени токсични ефекти лековите супстанце на цео организам</a:t>
            </a:r>
            <a:r>
              <a:rPr lang="ru-RU" sz="2600" dirty="0" smtClean="0"/>
              <a:t>.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585485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Интраартеријска</a:t>
            </a:r>
            <a:r>
              <a:rPr lang="sr-Cyrl-RS" b="1" dirty="0"/>
              <a:t> примена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ru-RU" dirty="0" smtClean="0"/>
              <a:t>Када </a:t>
            </a:r>
            <a:r>
              <a:rPr lang="ru-RU" dirty="0"/>
              <a:t>се лек примени интраартеријски он путем циркулације стиже у мање крвне судове и на тај начин се </a:t>
            </a:r>
            <a:r>
              <a:rPr lang="ru-RU" b="1" dirty="0">
                <a:solidFill>
                  <a:srgbClr val="FF0000"/>
                </a:solidFill>
              </a:rPr>
              <a:t>његова концентрација повећава</a:t>
            </a:r>
            <a:r>
              <a:rPr lang="ru-RU" dirty="0"/>
              <a:t>. </a:t>
            </a:r>
            <a:endParaRPr lang="ru-RU" dirty="0" smtClean="0"/>
          </a:p>
          <a:p>
            <a:pPr algn="just"/>
            <a:endParaRPr lang="ru-RU" dirty="0"/>
          </a:p>
          <a:p>
            <a:pPr algn="just"/>
            <a:r>
              <a:rPr lang="ru-RU" dirty="0" smtClean="0"/>
              <a:t>Повећање </a:t>
            </a:r>
            <a:r>
              <a:rPr lang="ru-RU" dirty="0"/>
              <a:t>концентрације може узроковати </a:t>
            </a:r>
            <a:r>
              <a:rPr lang="ru-RU" b="1" dirty="0">
                <a:solidFill>
                  <a:srgbClr val="FF0000"/>
                </a:solidFill>
              </a:rPr>
              <a:t>смањење растворљивости, таложење и зачепљење крвног суда</a:t>
            </a:r>
            <a:r>
              <a:rPr lang="ru-RU" dirty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609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404664"/>
            <a:ext cx="7467600" cy="6069288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b="1" dirty="0" smtClean="0"/>
          </a:p>
          <a:p>
            <a:pPr marL="0" indent="0" algn="ctr">
              <a:buNone/>
            </a:pPr>
            <a:endParaRPr lang="en-US" b="1" dirty="0"/>
          </a:p>
          <a:p>
            <a:pPr marL="0" indent="0" algn="ctr">
              <a:buNone/>
            </a:pPr>
            <a:endParaRPr lang="en-US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Парентерални </a:t>
            </a:r>
            <a:r>
              <a:rPr lang="ru-RU" b="1" dirty="0">
                <a:solidFill>
                  <a:srgbClr val="FF0000"/>
                </a:solidFill>
              </a:rPr>
              <a:t>пут примене лекова подразумева примену лековите супстанце у васкуларизована ткива или директно у крв или цереброспиналну </a:t>
            </a:r>
            <a:r>
              <a:rPr lang="ru-RU" b="1" dirty="0" smtClean="0">
                <a:solidFill>
                  <a:srgbClr val="FF0000"/>
                </a:solidFill>
              </a:rPr>
              <a:t>течност</a:t>
            </a:r>
            <a:r>
              <a:rPr lang="en-US" b="1" dirty="0" smtClean="0">
                <a:solidFill>
                  <a:srgbClr val="FF0000"/>
                </a:solidFill>
              </a:rPr>
              <a:t>.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455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404664"/>
            <a:ext cx="7467600" cy="6069288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 smtClean="0"/>
              <a:t>Фактори </a:t>
            </a:r>
            <a:r>
              <a:rPr lang="ru-RU" b="1" dirty="0"/>
              <a:t>који утичу на апсорпцију лекова након субкутане и интрамускуларне </a:t>
            </a:r>
            <a:r>
              <a:rPr lang="ru-RU" b="1" dirty="0" smtClean="0"/>
              <a:t>примене: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ru-RU" dirty="0" smtClean="0"/>
              <a:t>Биолошки фактори</a:t>
            </a:r>
          </a:p>
          <a:p>
            <a:r>
              <a:rPr lang="ru-RU" dirty="0"/>
              <a:t>Ф</a:t>
            </a:r>
            <a:r>
              <a:rPr lang="ru-RU" dirty="0" smtClean="0"/>
              <a:t>изичко-хемијски фактори</a:t>
            </a:r>
          </a:p>
          <a:p>
            <a:r>
              <a:rPr lang="ru-RU" dirty="0" smtClean="0"/>
              <a:t> Фармацеутско-технолошки фактори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8765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/>
              <a:t>Биолошки фактори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sr-Cyrl-RS" dirty="0" smtClean="0"/>
          </a:p>
          <a:p>
            <a:r>
              <a:rPr lang="en-US" dirty="0" err="1" smtClean="0"/>
              <a:t>Место</a:t>
            </a:r>
            <a:r>
              <a:rPr lang="en-US" dirty="0" smtClean="0"/>
              <a:t> </a:t>
            </a:r>
            <a:r>
              <a:rPr lang="en-US" dirty="0" err="1"/>
              <a:t>примене</a:t>
            </a:r>
            <a:endParaRPr lang="en-US" dirty="0"/>
          </a:p>
          <a:p>
            <a:r>
              <a:rPr lang="en-US" dirty="0" err="1"/>
              <a:t>Покретљивост</a:t>
            </a:r>
            <a:r>
              <a:rPr lang="en-US" dirty="0"/>
              <a:t> </a:t>
            </a:r>
            <a:r>
              <a:rPr lang="en-US" dirty="0" err="1"/>
              <a:t>ткива</a:t>
            </a:r>
            <a:endParaRPr lang="en-US" dirty="0"/>
          </a:p>
          <a:p>
            <a:r>
              <a:rPr lang="en-US" dirty="0" err="1"/>
              <a:t>Температура</a:t>
            </a:r>
            <a:r>
              <a:rPr lang="en-US" dirty="0"/>
              <a:t>, pH </a:t>
            </a:r>
            <a:r>
              <a:rPr lang="en-US" dirty="0" err="1"/>
              <a:t>вредност</a:t>
            </a:r>
            <a:r>
              <a:rPr lang="en-US" dirty="0"/>
              <a:t> </a:t>
            </a:r>
            <a:r>
              <a:rPr lang="en-US" dirty="0" err="1"/>
              <a:t>ткива</a:t>
            </a:r>
            <a:endParaRPr lang="en-US" dirty="0"/>
          </a:p>
          <a:p>
            <a:r>
              <a:rPr lang="ru-RU" dirty="0"/>
              <a:t>Карактеристике </a:t>
            </a:r>
            <a:r>
              <a:rPr lang="ru-RU" dirty="0" smtClean="0"/>
              <a:t>пацијента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003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/>
              <a:t>Место примене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/>
              <a:t>Прокрвљеност ткива</a:t>
            </a:r>
          </a:p>
          <a:p>
            <a:r>
              <a:rPr lang="ru-RU" dirty="0" smtClean="0"/>
              <a:t>Врста </a:t>
            </a:r>
            <a:r>
              <a:rPr lang="ru-RU" dirty="0"/>
              <a:t>и волумен </a:t>
            </a:r>
            <a:r>
              <a:rPr lang="ru-RU" dirty="0" smtClean="0"/>
              <a:t>лековите </a:t>
            </a:r>
            <a:r>
              <a:rPr lang="ru-RU" dirty="0"/>
              <a:t>с</a:t>
            </a:r>
            <a:r>
              <a:rPr lang="ru-RU" dirty="0" smtClean="0"/>
              <a:t>усптанце</a:t>
            </a:r>
          </a:p>
          <a:p>
            <a:r>
              <a:rPr lang="ru-RU" dirty="0" smtClean="0"/>
              <a:t>Старост и стање пацијента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3513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Покретљивост</a:t>
            </a:r>
            <a:r>
              <a:rPr lang="en-US" b="1" dirty="0"/>
              <a:t> </a:t>
            </a:r>
            <a:r>
              <a:rPr lang="en-US" b="1" dirty="0" err="1"/>
              <a:t>ткива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ru-RU" dirty="0" smtClean="0"/>
              <a:t>Физичка </a:t>
            </a:r>
            <a:r>
              <a:rPr lang="ru-RU" dirty="0"/>
              <a:t>активност </a:t>
            </a:r>
            <a:r>
              <a:rPr lang="ru-RU" b="1" dirty="0">
                <a:solidFill>
                  <a:srgbClr val="FF0000"/>
                </a:solidFill>
              </a:rPr>
              <a:t>повећава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/>
              <a:t>прокрвљеност и брзину апсорпције. </a:t>
            </a:r>
            <a:endParaRPr lang="ru-RU" dirty="0" smtClean="0"/>
          </a:p>
          <a:p>
            <a:endParaRPr lang="ru-RU" dirty="0" smtClean="0"/>
          </a:p>
          <a:p>
            <a:pPr algn="just"/>
            <a:r>
              <a:rPr lang="ru-RU" dirty="0" smtClean="0"/>
              <a:t>То </a:t>
            </a:r>
            <a:r>
              <a:rPr lang="ru-RU" dirty="0"/>
              <a:t>треба узимати у обзир код пацијената који су на хроничној терапији, нпр. инсулином, а баве се одређеним спортским активностима.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9044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Температура</a:t>
            </a:r>
            <a:r>
              <a:rPr lang="en-US" b="1" dirty="0"/>
              <a:t>, pH </a:t>
            </a:r>
            <a:r>
              <a:rPr lang="en-US" b="1" dirty="0" err="1"/>
              <a:t>вредност</a:t>
            </a:r>
            <a:r>
              <a:rPr lang="en-US" b="1" dirty="0"/>
              <a:t> </a:t>
            </a:r>
            <a:r>
              <a:rPr lang="en-US" b="1" dirty="0" err="1" smtClean="0"/>
              <a:t>ткива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/>
              <a:t>Масажа </a:t>
            </a:r>
            <a:r>
              <a:rPr lang="ru-RU" dirty="0" smtClean="0"/>
              <a:t>ткива и </a:t>
            </a:r>
            <a:r>
              <a:rPr lang="ru-RU" dirty="0"/>
              <a:t>повећање локалне температуре </a:t>
            </a:r>
            <a:r>
              <a:rPr lang="ru-RU" b="1" dirty="0">
                <a:solidFill>
                  <a:srgbClr val="FF0000"/>
                </a:solidFill>
              </a:rPr>
              <a:t>убрзавају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/>
              <a:t>апсорпцију.</a:t>
            </a:r>
          </a:p>
          <a:p>
            <a:pPr algn="just"/>
            <a:r>
              <a:rPr lang="ru-RU" dirty="0"/>
              <a:t>Х</a:t>
            </a:r>
            <a:r>
              <a:rPr lang="ru-RU" dirty="0" smtClean="0"/>
              <a:t>лађење </a:t>
            </a:r>
            <a:r>
              <a:rPr lang="ru-RU" dirty="0"/>
              <a:t>ткива </a:t>
            </a:r>
            <a:r>
              <a:rPr lang="ru-RU" b="1" dirty="0" smtClean="0">
                <a:solidFill>
                  <a:srgbClr val="FF0000"/>
                </a:solidFill>
              </a:rPr>
              <a:t>успорава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апсорпцију.</a:t>
            </a:r>
            <a:endParaRPr lang="en-US" dirty="0"/>
          </a:p>
          <a:p>
            <a:endParaRPr lang="sr-Cyrl-RS" dirty="0" smtClean="0"/>
          </a:p>
          <a:p>
            <a:r>
              <a:rPr lang="en-US" dirty="0" smtClean="0"/>
              <a:t>pH</a:t>
            </a:r>
            <a:r>
              <a:rPr lang="ru-RU" dirty="0" smtClean="0"/>
              <a:t> мишићног ткива је 7,38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Да </a:t>
            </a:r>
            <a:r>
              <a:rPr lang="ru-RU" dirty="0"/>
              <a:t>би се </a:t>
            </a:r>
            <a:r>
              <a:rPr lang="ru-RU" dirty="0" smtClean="0"/>
              <a:t>лековита </a:t>
            </a:r>
            <a:r>
              <a:rPr lang="ru-RU" dirty="0"/>
              <a:t>супстанца </a:t>
            </a:r>
            <a:r>
              <a:rPr lang="ru-RU" dirty="0" smtClean="0"/>
              <a:t>апсорбовала неопходно </a:t>
            </a:r>
            <a:r>
              <a:rPr lang="ru-RU" dirty="0"/>
              <a:t>је да на </a:t>
            </a:r>
            <a:r>
              <a:rPr lang="en-US" dirty="0"/>
              <a:t>pH</a:t>
            </a:r>
            <a:r>
              <a:rPr lang="ru-RU" dirty="0"/>
              <a:t> вредности мишићног ткива буде растворена. </a:t>
            </a:r>
            <a:endParaRPr lang="ru-RU" dirty="0" smtClean="0"/>
          </a:p>
          <a:p>
            <a:r>
              <a:rPr lang="ru-RU" dirty="0" smtClean="0"/>
              <a:t>У </a:t>
            </a:r>
            <a:r>
              <a:rPr lang="ru-RU" dirty="0"/>
              <a:t>супротном, доћи ће до </a:t>
            </a:r>
            <a:r>
              <a:rPr lang="ru-RU" b="1" dirty="0"/>
              <a:t>таложења</a:t>
            </a:r>
            <a:r>
              <a:rPr lang="ru-RU" dirty="0"/>
              <a:t> што може условити </a:t>
            </a:r>
            <a:r>
              <a:rPr lang="ru-RU" b="1" dirty="0"/>
              <a:t>спорију</a:t>
            </a:r>
            <a:r>
              <a:rPr lang="ru-RU" dirty="0"/>
              <a:t> и </a:t>
            </a:r>
            <a:r>
              <a:rPr lang="ru-RU" b="1" dirty="0"/>
              <a:t>непредвидиву</a:t>
            </a:r>
            <a:r>
              <a:rPr lang="ru-RU" dirty="0"/>
              <a:t> апсорпцију и до неколико дана.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95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Карактеристике пацијента- пол, старост, придружене болести и </a:t>
            </a:r>
            <a:r>
              <a:rPr lang="ru-RU" b="1" dirty="0" smtClean="0"/>
              <a:t>стања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ru-RU" dirty="0" smtClean="0"/>
              <a:t>Већа </a:t>
            </a:r>
            <a:r>
              <a:rPr lang="ru-RU" dirty="0"/>
              <a:t>количина масног ткива условљава </a:t>
            </a:r>
            <a:r>
              <a:rPr lang="ru-RU" b="1" dirty="0"/>
              <a:t>спорију</a:t>
            </a:r>
            <a:r>
              <a:rPr lang="ru-RU" dirty="0"/>
              <a:t> апсорпцију након </a:t>
            </a:r>
            <a:r>
              <a:rPr lang="en-US" dirty="0" err="1"/>
              <a:t>sc</a:t>
            </a:r>
            <a:r>
              <a:rPr lang="ru-RU" dirty="0"/>
              <a:t> примене. </a:t>
            </a:r>
            <a:endParaRPr lang="ru-RU" dirty="0" smtClean="0"/>
          </a:p>
          <a:p>
            <a:pPr algn="just"/>
            <a:r>
              <a:rPr lang="ru-RU" dirty="0" smtClean="0"/>
              <a:t>Дебљина </a:t>
            </a:r>
            <a:r>
              <a:rPr lang="ru-RU" dirty="0"/>
              <a:t>хиподермиса </a:t>
            </a:r>
            <a:r>
              <a:rPr lang="ru-RU" b="1" dirty="0"/>
              <a:t>повећава</a:t>
            </a:r>
            <a:r>
              <a:rPr lang="ru-RU" dirty="0"/>
              <a:t> се са повећањем индекса телесне тежине, док се старењем смањује. </a:t>
            </a:r>
            <a:endParaRPr lang="ru-RU" dirty="0" smtClean="0"/>
          </a:p>
          <a:p>
            <a:pPr algn="just"/>
            <a:r>
              <a:rPr lang="ru-RU" dirty="0" smtClean="0"/>
              <a:t>Код </a:t>
            </a:r>
            <a:r>
              <a:rPr lang="ru-RU" dirty="0"/>
              <a:t>жена је </a:t>
            </a:r>
            <a:r>
              <a:rPr lang="ru-RU" b="1" dirty="0"/>
              <a:t>већа</a:t>
            </a:r>
            <a:r>
              <a:rPr lang="ru-RU" dirty="0"/>
              <a:t> дебљина хиподермиса у односу на мушкарце исте старости и индекса телесне масе.</a:t>
            </a:r>
            <a:r>
              <a:rPr lang="ru-RU" b="1" dirty="0"/>
              <a:t>  </a:t>
            </a:r>
            <a:endParaRPr lang="ru-RU" b="1" dirty="0" smtClean="0"/>
          </a:p>
          <a:p>
            <a:pPr algn="just"/>
            <a:r>
              <a:rPr lang="ru-RU" dirty="0" smtClean="0"/>
              <a:t>Смањена </a:t>
            </a:r>
            <a:r>
              <a:rPr lang="ru-RU" dirty="0"/>
              <a:t>мишићна маса може да доведе до непредвидиве и </a:t>
            </a:r>
            <a:r>
              <a:rPr lang="ru-RU" b="1" dirty="0"/>
              <a:t>успорене</a:t>
            </a:r>
            <a:r>
              <a:rPr lang="ru-RU" dirty="0"/>
              <a:t> </a:t>
            </a:r>
            <a:r>
              <a:rPr lang="ru-RU" dirty="0" smtClean="0"/>
              <a:t>апсорпције.</a:t>
            </a:r>
          </a:p>
          <a:p>
            <a:pPr algn="just"/>
            <a:r>
              <a:rPr lang="ru-RU" dirty="0" smtClean="0"/>
              <a:t>П</a:t>
            </a:r>
            <a:r>
              <a:rPr lang="sr-Cyrl-RS" dirty="0"/>
              <a:t>римена лека у делтоидну и дорзоглутеалну регију није препоручљива код новорођенчади, па су избор вентроглутеална инјекција и инјекција у антеролателарни део бутине (</a:t>
            </a:r>
            <a:r>
              <a:rPr lang="sr-Latn-RS" dirty="0"/>
              <a:t>vastus lateralis).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971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Фармацеутско-технолошшки фактори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/>
              <a:t>Парентерални </a:t>
            </a:r>
            <a:r>
              <a:rPr lang="ru-RU" dirty="0"/>
              <a:t>препарати представљају стерилне препарате који се примењују путем </a:t>
            </a:r>
            <a:r>
              <a:rPr lang="ru-RU" b="1" dirty="0">
                <a:solidFill>
                  <a:srgbClr val="FF0000"/>
                </a:solidFill>
              </a:rPr>
              <a:t>инјекције</a:t>
            </a:r>
            <a:r>
              <a:rPr lang="ru-RU" dirty="0"/>
              <a:t>, </a:t>
            </a:r>
            <a:r>
              <a:rPr lang="ru-RU" b="1" dirty="0">
                <a:solidFill>
                  <a:srgbClr val="FF0000"/>
                </a:solidFill>
              </a:rPr>
              <a:t>инфузије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/>
              <a:t>или </a:t>
            </a:r>
            <a:r>
              <a:rPr lang="ru-RU" b="1" dirty="0">
                <a:solidFill>
                  <a:srgbClr val="FF0000"/>
                </a:solidFill>
              </a:rPr>
              <a:t>имплантацијом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/>
              <a:t>у људско или животињско тело. </a:t>
            </a:r>
            <a:endParaRPr lang="ru-RU" dirty="0" smtClean="0"/>
          </a:p>
          <a:p>
            <a:pPr marL="0" indent="0">
              <a:buNone/>
            </a:pPr>
            <a:endParaRPr lang="sr-Cyrl-RS" dirty="0"/>
          </a:p>
          <a:p>
            <a:pPr marL="0" indent="0">
              <a:buNone/>
            </a:pPr>
            <a:r>
              <a:rPr lang="sr-Cyrl-RS" b="1" dirty="0" smtClean="0"/>
              <a:t>Парентерални </a:t>
            </a:r>
            <a:r>
              <a:rPr lang="sr-Cyrl-RS" b="1" dirty="0"/>
              <a:t>препарати</a:t>
            </a:r>
            <a:r>
              <a:rPr lang="sr-Cyrl-RS" dirty="0"/>
              <a:t>: </a:t>
            </a:r>
            <a:endParaRPr lang="en-US" dirty="0"/>
          </a:p>
          <a:p>
            <a:pPr lvl="0"/>
            <a:r>
              <a:rPr lang="ru-RU" dirty="0" smtClean="0"/>
              <a:t>инјекције </a:t>
            </a:r>
            <a:endParaRPr lang="en-US" dirty="0"/>
          </a:p>
          <a:p>
            <a:pPr lvl="0"/>
            <a:r>
              <a:rPr lang="ru-RU" dirty="0" smtClean="0"/>
              <a:t>инфузије</a:t>
            </a:r>
            <a:endParaRPr lang="en-US" dirty="0"/>
          </a:p>
          <a:p>
            <a:pPr lvl="0"/>
            <a:r>
              <a:rPr lang="ru-RU" dirty="0"/>
              <a:t>концентрати за инјекције и </a:t>
            </a:r>
            <a:r>
              <a:rPr lang="ru-RU" dirty="0" smtClean="0"/>
              <a:t>инфузије</a:t>
            </a:r>
            <a:endParaRPr lang="en-US" dirty="0"/>
          </a:p>
          <a:p>
            <a:pPr lvl="0"/>
            <a:r>
              <a:rPr lang="ru-RU" dirty="0"/>
              <a:t>прашкови за инјекције и </a:t>
            </a:r>
            <a:r>
              <a:rPr lang="ru-RU" dirty="0" smtClean="0"/>
              <a:t>инфузије</a:t>
            </a:r>
            <a:endParaRPr lang="en-US" dirty="0"/>
          </a:p>
          <a:p>
            <a:pPr lvl="0"/>
            <a:r>
              <a:rPr lang="ru-RU" dirty="0"/>
              <a:t>гелови за инјекције и импланти.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163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Инјекције и </a:t>
            </a:r>
            <a:r>
              <a:rPr lang="ru-RU" b="1" dirty="0" smtClean="0"/>
              <a:t>инфузије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Инјекције </a:t>
            </a:r>
            <a:r>
              <a:rPr lang="ru-RU" dirty="0"/>
              <a:t>су стерилни </a:t>
            </a:r>
            <a:r>
              <a:rPr lang="ru-RU" b="1" dirty="0">
                <a:solidFill>
                  <a:srgbClr val="FF0000"/>
                </a:solidFill>
              </a:rPr>
              <a:t>раствори</a:t>
            </a:r>
            <a:r>
              <a:rPr lang="ru-RU" b="1" dirty="0"/>
              <a:t>,</a:t>
            </a:r>
            <a:r>
              <a:rPr lang="ru-RU" b="1" dirty="0">
                <a:solidFill>
                  <a:srgbClr val="FF0000"/>
                </a:solidFill>
              </a:rPr>
              <a:t> емулзије </a:t>
            </a:r>
            <a:r>
              <a:rPr lang="ru-RU" dirty="0"/>
              <a:t>и </a:t>
            </a:r>
            <a:r>
              <a:rPr lang="ru-RU" b="1" dirty="0">
                <a:solidFill>
                  <a:srgbClr val="FF0000"/>
                </a:solidFill>
              </a:rPr>
              <a:t>суспензије</a:t>
            </a:r>
            <a:r>
              <a:rPr lang="ru-RU" dirty="0"/>
              <a:t>, где се лековита супстанца може растворити, емулговати и суспендовати у воденом и стерилном неводеном вехикулуму или њиховој смеши. </a:t>
            </a:r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Инфуз</a:t>
            </a:r>
            <a:r>
              <a:rPr lang="sr-Cyrl-RS" dirty="0"/>
              <a:t>и</a:t>
            </a:r>
            <a:r>
              <a:rPr lang="ru-RU" dirty="0"/>
              <a:t>је су </a:t>
            </a:r>
            <a:r>
              <a:rPr lang="ru-RU" b="1" dirty="0">
                <a:solidFill>
                  <a:srgbClr val="FF0000"/>
                </a:solidFill>
              </a:rPr>
              <a:t>стерилни</a:t>
            </a:r>
            <a:r>
              <a:rPr lang="ru-RU" b="1" dirty="0"/>
              <a:t> </a:t>
            </a:r>
            <a:r>
              <a:rPr lang="ru-RU" b="1" dirty="0">
                <a:solidFill>
                  <a:srgbClr val="FF0000"/>
                </a:solidFill>
              </a:rPr>
              <a:t>водени</a:t>
            </a:r>
            <a:r>
              <a:rPr lang="ru-RU" b="1" dirty="0"/>
              <a:t> </a:t>
            </a:r>
            <a:r>
              <a:rPr lang="ru-RU" b="1" dirty="0">
                <a:solidFill>
                  <a:srgbClr val="FF0000"/>
                </a:solidFill>
              </a:rPr>
              <a:t>раствори</a:t>
            </a:r>
            <a:r>
              <a:rPr lang="ru-RU" b="1" dirty="0"/>
              <a:t> </a:t>
            </a:r>
            <a:r>
              <a:rPr lang="ru-RU" dirty="0"/>
              <a:t>или </a:t>
            </a:r>
            <a:r>
              <a:rPr lang="ru-RU" b="1" dirty="0">
                <a:solidFill>
                  <a:srgbClr val="FF0000"/>
                </a:solidFill>
              </a:rPr>
              <a:t>емулзије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/>
              <a:t>типа </a:t>
            </a:r>
            <a:r>
              <a:rPr lang="ru-RU" b="1" dirty="0">
                <a:solidFill>
                  <a:srgbClr val="FF0000"/>
                </a:solidFill>
              </a:rPr>
              <a:t>У/В</a:t>
            </a:r>
            <a:r>
              <a:rPr lang="ru-RU" dirty="0"/>
              <a:t>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16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Раствори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Предност </a:t>
            </a:r>
            <a:r>
              <a:rPr lang="ru-RU" dirty="0"/>
              <a:t>водених раствора је што је лековита супстанца одмах расположива за апсорпцију. </a:t>
            </a:r>
            <a:endParaRPr lang="ru-RU" dirty="0" smtClean="0"/>
          </a:p>
          <a:p>
            <a:r>
              <a:rPr lang="sr-Cyrl-RS" dirty="0" smtClean="0"/>
              <a:t>Косолвенси, солубилизатори, агенаси </a:t>
            </a:r>
            <a:r>
              <a:rPr lang="sr-Cyrl-RS" dirty="0"/>
              <a:t>за комплексирање. </a:t>
            </a:r>
            <a:endParaRPr lang="sr-Cyrl-RS" dirty="0" smtClean="0"/>
          </a:p>
          <a:p>
            <a:pPr marL="0" indent="0">
              <a:buNone/>
            </a:pPr>
            <a:endParaRPr lang="sr-Cyrl-RS" dirty="0" smtClean="0"/>
          </a:p>
          <a:p>
            <a:pPr marL="0" indent="0">
              <a:buNone/>
            </a:pPr>
            <a:r>
              <a:rPr lang="sr-Cyrl-RS" dirty="0" smtClean="0"/>
              <a:t>Недостаци водених раствора :</a:t>
            </a:r>
          </a:p>
          <a:p>
            <a:r>
              <a:rPr lang="sr-Cyrl-RS" dirty="0"/>
              <a:t>Н</a:t>
            </a:r>
            <a:r>
              <a:rPr lang="sr-Cyrl-RS" dirty="0" smtClean="0"/>
              <a:t>емогућности </a:t>
            </a:r>
            <a:r>
              <a:rPr lang="sr-Cyrl-RS" dirty="0"/>
              <a:t>постизања депо </a:t>
            </a:r>
            <a:r>
              <a:rPr lang="sr-Cyrl-RS" dirty="0" smtClean="0"/>
              <a:t>ефекта.</a:t>
            </a:r>
            <a:endParaRPr lang="sr-Cyrl-RS" dirty="0"/>
          </a:p>
          <a:p>
            <a:r>
              <a:rPr lang="sr-Cyrl-RS" dirty="0"/>
              <a:t>Н</a:t>
            </a:r>
            <a:r>
              <a:rPr lang="sr-Cyrl-RS" dirty="0" smtClean="0"/>
              <a:t>епогодни </a:t>
            </a:r>
            <a:r>
              <a:rPr lang="sr-Cyrl-RS" dirty="0"/>
              <a:t>су за нерастворне </a:t>
            </a:r>
            <a:r>
              <a:rPr lang="sr-Cyrl-RS" dirty="0" smtClean="0"/>
              <a:t>супстанце</a:t>
            </a:r>
            <a:r>
              <a:rPr lang="sr-Cyrl-RS" dirty="0"/>
              <a:t>.</a:t>
            </a:r>
            <a:endParaRPr lang="sr-Cyrl-R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988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/>
              <a:t>Суспензије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sr-Cyrl-RS" b="1" dirty="0" smtClean="0">
                <a:solidFill>
                  <a:srgbClr val="FF0000"/>
                </a:solidFill>
              </a:rPr>
              <a:t>Дисперзиони системи </a:t>
            </a:r>
            <a:r>
              <a:rPr lang="sr-Cyrl-RS" b="1" dirty="0">
                <a:solidFill>
                  <a:srgbClr val="FF0000"/>
                </a:solidFill>
              </a:rPr>
              <a:t>у којима је лековита супстанца диспергована у воденом или неводеном вехикулуму</a:t>
            </a:r>
            <a:r>
              <a:rPr lang="sr-Cyrl-RS" b="1" dirty="0" smtClean="0">
                <a:solidFill>
                  <a:srgbClr val="FF0000"/>
                </a:solidFill>
              </a:rPr>
              <a:t>.</a:t>
            </a:r>
          </a:p>
          <a:p>
            <a:endParaRPr lang="sr-Cyrl-RS" b="1" dirty="0" smtClean="0">
              <a:solidFill>
                <a:srgbClr val="FF0000"/>
              </a:solidFill>
            </a:endParaRPr>
          </a:p>
          <a:p>
            <a:r>
              <a:rPr lang="sr-Cyrl-RS" dirty="0" smtClean="0"/>
              <a:t>Након </a:t>
            </a:r>
            <a:r>
              <a:rPr lang="sr-Cyrl-RS" dirty="0"/>
              <a:t>инјектовања кристали лека се полако </a:t>
            </a:r>
            <a:r>
              <a:rPr lang="sr-Cyrl-RS" dirty="0" smtClean="0"/>
              <a:t>растварају. </a:t>
            </a:r>
          </a:p>
          <a:p>
            <a:r>
              <a:rPr lang="sr-Cyrl-RS" dirty="0"/>
              <a:t>0,5-5 % чврсте фазе, </a:t>
            </a:r>
            <a:r>
              <a:rPr lang="sr-Cyrl-RS" dirty="0" smtClean="0"/>
              <a:t>суспензије </a:t>
            </a:r>
            <a:r>
              <a:rPr lang="sr-Cyrl-RS" dirty="0"/>
              <a:t>антибиотика </a:t>
            </a:r>
            <a:r>
              <a:rPr lang="sr-Cyrl-RS" dirty="0" smtClean="0"/>
              <a:t>и </a:t>
            </a:r>
            <a:r>
              <a:rPr lang="sr-Cyrl-RS" dirty="0"/>
              <a:t>до 30 </a:t>
            </a:r>
            <a:r>
              <a:rPr lang="sr-Cyrl-RS" dirty="0" smtClean="0"/>
              <a:t>%.</a:t>
            </a:r>
          </a:p>
          <a:p>
            <a:r>
              <a:rPr lang="sr-Cyrl-RS" dirty="0" smtClean="0"/>
              <a:t>Величина </a:t>
            </a:r>
            <a:r>
              <a:rPr lang="sr-Cyrl-RS" dirty="0"/>
              <a:t>честица </a:t>
            </a:r>
            <a:r>
              <a:rPr lang="en-US" dirty="0" smtClean="0"/>
              <a:t>&lt; </a:t>
            </a:r>
            <a:r>
              <a:rPr lang="sr-Cyrl-RS" dirty="0" smtClean="0"/>
              <a:t>5 </a:t>
            </a:r>
            <a:r>
              <a:rPr lang="sr-Cyrl-RS" dirty="0"/>
              <a:t>µ</a:t>
            </a:r>
            <a:r>
              <a:rPr lang="en-US" dirty="0"/>
              <a:t>m</a:t>
            </a:r>
            <a:r>
              <a:rPr lang="sr-Cyrl-RS" dirty="0"/>
              <a:t>. </a:t>
            </a:r>
            <a:endParaRPr lang="en-US" dirty="0" smtClean="0"/>
          </a:p>
          <a:p>
            <a:r>
              <a:rPr lang="sr-Cyrl-RS" dirty="0"/>
              <a:t>С</a:t>
            </a:r>
            <a:r>
              <a:rPr lang="ru-RU" dirty="0" smtClean="0"/>
              <a:t>едимент се лако </a:t>
            </a:r>
            <a:r>
              <a:rPr lang="ru-RU" dirty="0"/>
              <a:t>редиспергује мућкањем.</a:t>
            </a:r>
            <a:r>
              <a:rPr lang="sr-Cyrl-RS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904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Путеви парентералне примене лекова</a:t>
            </a:r>
            <a:r>
              <a:rPr lang="en-US" b="1" dirty="0"/>
              <a:t/>
            </a:r>
            <a:br>
              <a:rPr lang="en-US" b="1" dirty="0"/>
            </a:b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988647522"/>
              </p:ext>
            </p:extLst>
          </p:nvPr>
        </p:nvGraphicFramePr>
        <p:xfrm>
          <a:off x="1475656" y="1268760"/>
          <a:ext cx="5976664" cy="4968550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30826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939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823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27075" algn="l"/>
                        </a:tabLst>
                      </a:pPr>
                      <a:r>
                        <a:rPr lang="en-US" sz="1200" dirty="0" err="1">
                          <a:effectLst/>
                        </a:rPr>
                        <a:t>Начин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примене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27075" algn="l"/>
                        </a:tabLst>
                      </a:pPr>
                      <a:r>
                        <a:rPr lang="en-US" sz="1200">
                          <a:effectLst/>
                        </a:rPr>
                        <a:t>Место примене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043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27075" algn="l"/>
                        </a:tabLst>
                      </a:pPr>
                      <a:r>
                        <a:rPr lang="en-US" sz="1200" b="1" dirty="0" err="1">
                          <a:effectLst/>
                        </a:rPr>
                        <a:t>Интравенски</a:t>
                      </a:r>
                      <a:endParaRPr lang="en-US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27075" algn="l"/>
                        </a:tabLst>
                      </a:pPr>
                      <a:r>
                        <a:rPr lang="en-US" sz="1200">
                          <a:effectLst/>
                        </a:rPr>
                        <a:t>вена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043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27075" algn="l"/>
                        </a:tabLst>
                      </a:pPr>
                      <a:r>
                        <a:rPr lang="en-US" sz="1200" dirty="0" err="1">
                          <a:effectLst/>
                        </a:rPr>
                        <a:t>Интрамускуларни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27075" algn="l"/>
                        </a:tabLst>
                      </a:pPr>
                      <a:r>
                        <a:rPr lang="en-US" sz="1200">
                          <a:effectLst/>
                        </a:rPr>
                        <a:t>мишић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823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27075" algn="l"/>
                        </a:tabLst>
                      </a:pPr>
                      <a:r>
                        <a:rPr lang="en-US" sz="1200" dirty="0" err="1">
                          <a:effectLst/>
                        </a:rPr>
                        <a:t>Субкутани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27075" algn="l"/>
                        </a:tabLst>
                      </a:pPr>
                      <a:r>
                        <a:rPr lang="en-US" sz="1200">
                          <a:effectLst/>
                        </a:rPr>
                        <a:t>хиподермис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043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27075" algn="l"/>
                        </a:tabLst>
                      </a:pPr>
                      <a:r>
                        <a:rPr lang="en-US" sz="1200" dirty="0" err="1">
                          <a:effectLst/>
                        </a:rPr>
                        <a:t>Интрадермални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27075" algn="l"/>
                        </a:tabLst>
                      </a:pPr>
                      <a:r>
                        <a:rPr lang="en-US" sz="1200">
                          <a:effectLst/>
                        </a:rPr>
                        <a:t>дермис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243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27075" algn="l"/>
                        </a:tabLst>
                      </a:pPr>
                      <a:r>
                        <a:rPr lang="en-US" sz="1200" dirty="0" err="1">
                          <a:effectLst/>
                        </a:rPr>
                        <a:t>Интратекални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27075" algn="l"/>
                        </a:tabLst>
                      </a:pPr>
                      <a:r>
                        <a:rPr lang="en-US" sz="1200">
                          <a:effectLst/>
                        </a:rPr>
                        <a:t>субарахноидални простор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043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27075" algn="l"/>
                        </a:tabLst>
                      </a:pPr>
                      <a:r>
                        <a:rPr lang="en-US" sz="1200" dirty="0" err="1">
                          <a:effectLst/>
                        </a:rPr>
                        <a:t>Епидурални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27075" algn="l"/>
                        </a:tabLst>
                      </a:pPr>
                      <a:r>
                        <a:rPr lang="en-US" sz="1200">
                          <a:effectLst/>
                        </a:rPr>
                        <a:t>епидурални простор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823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27075" algn="l"/>
                        </a:tabLst>
                      </a:pPr>
                      <a:r>
                        <a:rPr lang="en-US" sz="1200" dirty="0" err="1">
                          <a:effectLst/>
                        </a:rPr>
                        <a:t>Интраартеријски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27075" algn="l"/>
                        </a:tabLst>
                      </a:pPr>
                      <a:r>
                        <a:rPr lang="en-US" sz="1200">
                          <a:effectLst/>
                        </a:rPr>
                        <a:t>артерија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043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27075" algn="l"/>
                        </a:tabLst>
                      </a:pPr>
                      <a:r>
                        <a:rPr lang="en-US" sz="1200">
                          <a:effectLst/>
                        </a:rPr>
                        <a:t>Интраартикуларни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27075" algn="l"/>
                        </a:tabLst>
                      </a:pPr>
                      <a:r>
                        <a:rPr lang="en-US" sz="1200">
                          <a:effectLst/>
                        </a:rPr>
                        <a:t>зглоб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823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27075" algn="l"/>
                        </a:tabLst>
                      </a:pPr>
                      <a:r>
                        <a:rPr lang="en-US" sz="1200">
                          <a:effectLst/>
                        </a:rPr>
                        <a:t>Интракардијални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27075" algn="l"/>
                        </a:tabLst>
                      </a:pPr>
                      <a:r>
                        <a:rPr lang="en-US" sz="1200">
                          <a:effectLst/>
                        </a:rPr>
                        <a:t>срце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043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27075" algn="l"/>
                        </a:tabLst>
                      </a:pPr>
                      <a:r>
                        <a:rPr lang="en-US" sz="1200">
                          <a:effectLst/>
                        </a:rPr>
                        <a:t>Интраокуларни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27075" algn="l"/>
                        </a:tabLst>
                      </a:pPr>
                      <a:r>
                        <a:rPr lang="en-US" sz="1200">
                          <a:effectLst/>
                        </a:rPr>
                        <a:t>око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043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27075" algn="l"/>
                        </a:tabLst>
                      </a:pPr>
                      <a:r>
                        <a:rPr lang="en-US" sz="1200">
                          <a:effectLst/>
                        </a:rPr>
                        <a:t>Интраперитонеални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27075" algn="l"/>
                        </a:tabLst>
                      </a:pPr>
                      <a:r>
                        <a:rPr lang="en-US" sz="1200">
                          <a:effectLst/>
                        </a:rPr>
                        <a:t>перитонеална дупља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5823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27075" algn="l"/>
                        </a:tabLst>
                      </a:pPr>
                      <a:r>
                        <a:rPr lang="en-US" sz="1200">
                          <a:effectLst/>
                        </a:rPr>
                        <a:t>Интраплеурални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27075" algn="l"/>
                        </a:tabLst>
                      </a:pPr>
                      <a:r>
                        <a:rPr lang="en-US" sz="1200" dirty="0" err="1">
                          <a:effectLst/>
                        </a:rPr>
                        <a:t>плеура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6176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/>
              <a:t>Предности суспензија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sr-Cyrl-RS" dirty="0" smtClean="0"/>
          </a:p>
          <a:p>
            <a:pPr algn="just"/>
            <a:r>
              <a:rPr lang="sr-Cyrl-RS" dirty="0" smtClean="0"/>
              <a:t>Могућности </a:t>
            </a:r>
            <a:r>
              <a:rPr lang="sr-Cyrl-RS" dirty="0"/>
              <a:t>примене нерастворних и слабо растворних супстанци</a:t>
            </a:r>
            <a:r>
              <a:rPr lang="sr-Cyrl-RS" dirty="0" smtClean="0"/>
              <a:t>.</a:t>
            </a:r>
          </a:p>
          <a:p>
            <a:pPr algn="just"/>
            <a:endParaRPr lang="sr-Cyrl-RS" dirty="0" smtClean="0"/>
          </a:p>
          <a:p>
            <a:pPr algn="just"/>
            <a:r>
              <a:rPr lang="sr-Cyrl-RS" dirty="0" smtClean="0"/>
              <a:t>Повећава </a:t>
            </a:r>
            <a:r>
              <a:rPr lang="sr-Cyrl-RS" dirty="0"/>
              <a:t>се хемијска </a:t>
            </a:r>
            <a:r>
              <a:rPr lang="sr-Cyrl-RS" dirty="0" smtClean="0"/>
              <a:t>стабилност </a:t>
            </a:r>
            <a:r>
              <a:rPr lang="sr-Cyrl-RS" dirty="0"/>
              <a:t>лекова јер се повећава отпорност на хидролизу и оксидацију</a:t>
            </a:r>
            <a:r>
              <a:rPr lang="sr-Cyrl-RS" dirty="0" smtClean="0"/>
              <a:t>.</a:t>
            </a:r>
          </a:p>
          <a:p>
            <a:pPr marL="0" indent="0" algn="just">
              <a:buNone/>
            </a:pPr>
            <a:r>
              <a:rPr lang="sr-Cyrl-RS" dirty="0" smtClean="0"/>
              <a:t> </a:t>
            </a:r>
          </a:p>
          <a:p>
            <a:pPr algn="just"/>
            <a:r>
              <a:rPr lang="sr-Cyrl-RS" dirty="0" smtClean="0"/>
              <a:t>Могуће </a:t>
            </a:r>
            <a:r>
              <a:rPr lang="sr-Cyrl-RS" dirty="0"/>
              <a:t>је постићи дуже време ослобађања лека-продужени ефекат у поређењу са растворима.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721752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/>
              <a:t>недостаци </a:t>
            </a:r>
            <a:r>
              <a:rPr lang="sr-Cyrl-RS" b="1" dirty="0" smtClean="0"/>
              <a:t>суспензија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dirty="0" smtClean="0"/>
              <a:t>Ризик </a:t>
            </a:r>
            <a:r>
              <a:rPr lang="sr-Cyrl-RS" dirty="0"/>
              <a:t>од неуједначености </a:t>
            </a:r>
            <a:r>
              <a:rPr lang="sr-Cyrl-RS" dirty="0" smtClean="0"/>
              <a:t>дозирања.</a:t>
            </a:r>
          </a:p>
          <a:p>
            <a:r>
              <a:rPr lang="sr-Cyrl-RS" dirty="0" smtClean="0"/>
              <a:t>Проблеми </a:t>
            </a:r>
            <a:r>
              <a:rPr lang="sr-Cyrl-RS" dirty="0"/>
              <a:t>са физичком </a:t>
            </a:r>
            <a:r>
              <a:rPr lang="sr-Cyrl-RS" dirty="0" smtClean="0"/>
              <a:t>стабилношћу.</a:t>
            </a:r>
          </a:p>
          <a:p>
            <a:r>
              <a:rPr lang="sr-Cyrl-RS" dirty="0" smtClean="0"/>
              <a:t>Нелагодност </a:t>
            </a:r>
            <a:r>
              <a:rPr lang="sr-Cyrl-RS" dirty="0"/>
              <a:t>приликом апликације. </a:t>
            </a:r>
            <a:endParaRPr lang="sr-Cyrl-RS" dirty="0" smtClean="0"/>
          </a:p>
          <a:p>
            <a:endParaRPr lang="sr-Cyrl-RS" dirty="0"/>
          </a:p>
          <a:p>
            <a:r>
              <a:rPr lang="sr-Latn-RS" i="1" dirty="0" err="1" smtClean="0"/>
              <a:t>i</a:t>
            </a:r>
            <a:r>
              <a:rPr lang="en-US" i="1" dirty="0" smtClean="0"/>
              <a:t>m</a:t>
            </a:r>
            <a:r>
              <a:rPr lang="sr-Cyrl-RS" dirty="0" smtClean="0"/>
              <a:t>, </a:t>
            </a:r>
            <a:r>
              <a:rPr lang="en-US" i="1" dirty="0" err="1" smtClean="0"/>
              <a:t>sc</a:t>
            </a:r>
            <a:r>
              <a:rPr lang="sr-Cyrl-RS" dirty="0"/>
              <a:t>, </a:t>
            </a:r>
            <a:r>
              <a:rPr lang="sr-Latn-RS" i="1" dirty="0"/>
              <a:t>id</a:t>
            </a:r>
            <a:r>
              <a:rPr lang="sr-Cyrl-RS" dirty="0"/>
              <a:t> </a:t>
            </a:r>
            <a:r>
              <a:rPr lang="sr-Cyrl-RS" dirty="0" smtClean="0"/>
              <a:t>апликација</a:t>
            </a:r>
            <a:r>
              <a:rPr lang="sr-Latn-RS" dirty="0" smtClean="0"/>
              <a:t>.</a:t>
            </a:r>
            <a:r>
              <a:rPr lang="sr-Cyrl-RS" dirty="0" smtClean="0"/>
              <a:t> </a:t>
            </a:r>
          </a:p>
          <a:p>
            <a:endParaRPr lang="sr-Cyrl-RS" dirty="0"/>
          </a:p>
          <a:p>
            <a:pPr marL="0" indent="0" algn="just">
              <a:buNone/>
            </a:pPr>
            <a:r>
              <a:rPr lang="sr-Cyrl-RS" b="1" dirty="0" smtClean="0">
                <a:solidFill>
                  <a:srgbClr val="FF0000"/>
                </a:solidFill>
              </a:rPr>
              <a:t>Суспензије </a:t>
            </a:r>
            <a:r>
              <a:rPr lang="sr-Cyrl-RS" b="1" dirty="0">
                <a:solidFill>
                  <a:srgbClr val="FF0000"/>
                </a:solidFill>
              </a:rPr>
              <a:t>се никада не смеју применити </a:t>
            </a:r>
            <a:r>
              <a:rPr lang="sr-Latn-RS" b="1" dirty="0">
                <a:solidFill>
                  <a:srgbClr val="FF0000"/>
                </a:solidFill>
              </a:rPr>
              <a:t>iv,</a:t>
            </a:r>
            <a:r>
              <a:rPr lang="sr-Cyrl-RS" b="1" dirty="0">
                <a:solidFill>
                  <a:srgbClr val="FF0000"/>
                </a:solidFill>
              </a:rPr>
              <a:t> јер кристали лека могу блокирати капиларе и узроковати некрозу </a:t>
            </a:r>
            <a:r>
              <a:rPr lang="sr-Cyrl-RS" b="1" dirty="0" smtClean="0">
                <a:solidFill>
                  <a:srgbClr val="FF0000"/>
                </a:solidFill>
              </a:rPr>
              <a:t>ткива! </a:t>
            </a:r>
            <a:endParaRPr lang="en-US" b="1" dirty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3061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/>
              <a:t>Емулзије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dirty="0" smtClean="0"/>
              <a:t>Спољашња </a:t>
            </a:r>
            <a:r>
              <a:rPr lang="sr-Cyrl-RS" dirty="0"/>
              <a:t>фаза је увек водена </a:t>
            </a:r>
            <a:r>
              <a:rPr lang="sr-Cyrl-RS" dirty="0" smtClean="0"/>
              <a:t>фаза.</a:t>
            </a:r>
          </a:p>
          <a:p>
            <a:r>
              <a:rPr lang="sr-Cyrl-RS" dirty="0" smtClean="0"/>
              <a:t>Унутрашњу фазу </a:t>
            </a:r>
            <a:r>
              <a:rPr lang="sr-Cyrl-RS" dirty="0"/>
              <a:t>чине фине капљице уља величине до </a:t>
            </a:r>
            <a:r>
              <a:rPr lang="ru-RU" dirty="0"/>
              <a:t>1μ</a:t>
            </a:r>
            <a:r>
              <a:rPr lang="en-US" dirty="0"/>
              <a:t>m</a:t>
            </a:r>
            <a:r>
              <a:rPr lang="sr-Cyrl-RS" dirty="0"/>
              <a:t>. </a:t>
            </a:r>
            <a:endParaRPr lang="sr-Cyrl-RS" dirty="0" smtClean="0"/>
          </a:p>
          <a:p>
            <a:r>
              <a:rPr lang="sr-Cyrl-RS" dirty="0" smtClean="0"/>
              <a:t>Додатком </a:t>
            </a:r>
            <a:r>
              <a:rPr lang="sr-Cyrl-RS" dirty="0"/>
              <a:t>емулгатора постиже се </a:t>
            </a:r>
            <a:r>
              <a:rPr lang="sr-Cyrl-RS" dirty="0" smtClean="0"/>
              <a:t>стабилност.</a:t>
            </a:r>
          </a:p>
          <a:p>
            <a:endParaRPr lang="sr-Cyrl-RS" dirty="0" smtClean="0"/>
          </a:p>
          <a:p>
            <a:pPr marL="0" indent="0">
              <a:buNone/>
            </a:pPr>
            <a:r>
              <a:rPr lang="sr-Cyrl-RS" b="1" dirty="0" smtClean="0"/>
              <a:t>Предности емулзија</a:t>
            </a:r>
            <a:r>
              <a:rPr lang="sr-Cyrl-RS" dirty="0" smtClean="0"/>
              <a:t>:</a:t>
            </a:r>
          </a:p>
          <a:p>
            <a:r>
              <a:rPr lang="sr-Cyrl-RS" dirty="0"/>
              <a:t>М</a:t>
            </a:r>
            <a:r>
              <a:rPr lang="sr-Cyrl-RS" dirty="0" smtClean="0"/>
              <a:t>огућност </a:t>
            </a:r>
            <a:r>
              <a:rPr lang="sr-Cyrl-RS" dirty="0"/>
              <a:t>примене слабо растворних супстанци у води и </a:t>
            </a:r>
            <a:r>
              <a:rPr lang="sr-Cyrl-RS" dirty="0" smtClean="0"/>
              <a:t>уљу.</a:t>
            </a:r>
          </a:p>
          <a:p>
            <a:r>
              <a:rPr lang="sr-Cyrl-RS" dirty="0"/>
              <a:t>М</a:t>
            </a:r>
            <a:r>
              <a:rPr lang="sr-Cyrl-RS" dirty="0" smtClean="0"/>
              <a:t>огућност </a:t>
            </a:r>
            <a:r>
              <a:rPr lang="sr-Cyrl-RS" dirty="0"/>
              <a:t>примене нестабилних лекова који подлежу </a:t>
            </a:r>
            <a:r>
              <a:rPr lang="sr-Cyrl-RS" dirty="0" smtClean="0"/>
              <a:t>хидролизи.</a:t>
            </a:r>
          </a:p>
          <a:p>
            <a:r>
              <a:rPr lang="sr-Cyrl-RS" dirty="0"/>
              <a:t>П</a:t>
            </a:r>
            <a:r>
              <a:rPr lang="sr-Cyrl-RS" dirty="0" smtClean="0"/>
              <a:t>огодна </a:t>
            </a:r>
            <a:r>
              <a:rPr lang="sr-Cyrl-RS" dirty="0"/>
              <a:t>је за контролисано ослобађање лекова</a:t>
            </a:r>
            <a:r>
              <a:rPr lang="sr-Cyrl-R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348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7467600" cy="5997280"/>
          </a:xfrm>
        </p:spPr>
        <p:txBody>
          <a:bodyPr>
            <a:normAutofit/>
          </a:bodyPr>
          <a:lstStyle/>
          <a:p>
            <a:r>
              <a:rPr lang="ru-RU" b="1" i="1" dirty="0"/>
              <a:t>Концентрати за инјекције и </a:t>
            </a:r>
            <a:r>
              <a:rPr lang="en-US" b="1" i="1" dirty="0"/>
              <a:t>iv</a:t>
            </a:r>
            <a:r>
              <a:rPr lang="ru-RU" b="1" i="1" dirty="0"/>
              <a:t> инфузије</a:t>
            </a:r>
            <a:endParaRPr lang="en-US" dirty="0"/>
          </a:p>
          <a:p>
            <a:pPr marL="0" indent="0">
              <a:buNone/>
            </a:pPr>
            <a:r>
              <a:rPr lang="ru-RU" dirty="0" smtClean="0"/>
              <a:t>Стерилни </a:t>
            </a:r>
            <a:r>
              <a:rPr lang="ru-RU" dirty="0"/>
              <a:t>раствори који се примењују након разблаживања. </a:t>
            </a:r>
            <a:endParaRPr lang="en-US" dirty="0"/>
          </a:p>
          <a:p>
            <a:pPr marL="0" indent="0">
              <a:buNone/>
            </a:pPr>
            <a:endParaRPr lang="sr-Cyrl-RS" dirty="0" smtClean="0"/>
          </a:p>
          <a:p>
            <a:pPr marL="0" indent="0">
              <a:buNone/>
            </a:pPr>
            <a:endParaRPr lang="en-US" dirty="0"/>
          </a:p>
          <a:p>
            <a:r>
              <a:rPr lang="ru-RU" b="1" i="1" dirty="0"/>
              <a:t>Прашкови за инјекције и </a:t>
            </a:r>
            <a:r>
              <a:rPr lang="en-US" b="1" i="1" dirty="0"/>
              <a:t>iv</a:t>
            </a:r>
            <a:r>
              <a:rPr lang="ru-RU" b="1" i="1" dirty="0"/>
              <a:t> инфузије</a:t>
            </a:r>
            <a:endParaRPr lang="en-US" dirty="0"/>
          </a:p>
          <a:p>
            <a:pPr marL="0" indent="0">
              <a:buNone/>
            </a:pPr>
            <a:r>
              <a:rPr lang="ru-RU" dirty="0" smtClean="0"/>
              <a:t>Чврсте </a:t>
            </a:r>
            <a:r>
              <a:rPr lang="ru-RU" dirty="0"/>
              <a:t>стерилне супстанце, </a:t>
            </a:r>
            <a:r>
              <a:rPr lang="ru-RU" dirty="0" smtClean="0"/>
              <a:t>мешањем </a:t>
            </a:r>
            <a:r>
              <a:rPr lang="ru-RU" dirty="0"/>
              <a:t>са одговарајућим стерилним вехикулумом настају растворе или суспензије. </a:t>
            </a:r>
            <a:endParaRPr lang="ru-RU" dirty="0" smtClean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876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7467600" cy="5997280"/>
          </a:xfrm>
        </p:spPr>
        <p:txBody>
          <a:bodyPr/>
          <a:lstStyle/>
          <a:p>
            <a:r>
              <a:rPr lang="ru-RU" b="1" i="1" dirty="0"/>
              <a:t>Гел за инјекције</a:t>
            </a:r>
            <a:endParaRPr lang="en-US" dirty="0"/>
          </a:p>
          <a:p>
            <a:pPr marL="0" indent="0" algn="just">
              <a:buNone/>
            </a:pPr>
            <a:r>
              <a:rPr lang="ru-RU" dirty="0" smtClean="0"/>
              <a:t>Стерилни </a:t>
            </a:r>
            <a:r>
              <a:rPr lang="ru-RU" dirty="0"/>
              <a:t>препарати који поседују одговарајући вискозитет и омогућавају модификовано ослобађање лека на месту примене. </a:t>
            </a:r>
            <a:endParaRPr lang="en-US" dirty="0"/>
          </a:p>
          <a:p>
            <a:pPr marL="0" indent="0">
              <a:buNone/>
            </a:pPr>
            <a:endParaRPr lang="ru-RU" b="1" i="1" dirty="0" smtClean="0"/>
          </a:p>
          <a:p>
            <a:pPr marL="0" indent="0">
              <a:buNone/>
            </a:pPr>
            <a:endParaRPr lang="ru-RU" b="1" i="1" dirty="0" smtClean="0"/>
          </a:p>
          <a:p>
            <a:r>
              <a:rPr lang="ru-RU" b="1" i="1" dirty="0" smtClean="0"/>
              <a:t>Импланти</a:t>
            </a:r>
            <a:endParaRPr lang="en-US" dirty="0"/>
          </a:p>
          <a:p>
            <a:pPr marL="0" indent="0" algn="just">
              <a:buNone/>
            </a:pPr>
            <a:r>
              <a:rPr lang="ru-RU" dirty="0" smtClean="0"/>
              <a:t>Стерилни</a:t>
            </a:r>
            <a:r>
              <a:rPr lang="ru-RU" dirty="0"/>
              <a:t>, чврсти препарати који су намењени парентералној имплантацији при чему се лековита супстанца ослобађа током дужег временског периода.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862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Парентерални препарати са контролисаним ослобађањем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ln>
            <a:noFill/>
          </a:ln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600" b="1" dirty="0"/>
              <a:t>Испорука лекова путем </a:t>
            </a:r>
            <a:r>
              <a:rPr lang="ru-RU" sz="2600" b="1" dirty="0" smtClean="0"/>
              <a:t>инјекције</a:t>
            </a:r>
          </a:p>
          <a:p>
            <a:endParaRPr lang="ru-RU" sz="2600" dirty="0" smtClean="0"/>
          </a:p>
          <a:p>
            <a:pPr marL="0" indent="0">
              <a:buNone/>
            </a:pPr>
            <a:r>
              <a:rPr lang="ru-RU" sz="2600" b="1" dirty="0" smtClean="0">
                <a:solidFill>
                  <a:srgbClr val="FF0000"/>
                </a:solidFill>
              </a:rPr>
              <a:t>ФИЗИЧКЕ МЕТОДЕ</a:t>
            </a:r>
            <a:endParaRPr lang="ru-RU" sz="2600" b="1" dirty="0">
              <a:solidFill>
                <a:srgbClr val="FF0000"/>
              </a:solidFill>
            </a:endParaRPr>
          </a:p>
          <a:p>
            <a:pPr algn="just"/>
            <a:r>
              <a:rPr lang="ru-RU" sz="2600" dirty="0" smtClean="0"/>
              <a:t>Формулације </a:t>
            </a:r>
            <a:r>
              <a:rPr lang="ru-RU" sz="2600" dirty="0"/>
              <a:t>у виду суспензије и уљаних </a:t>
            </a:r>
            <a:r>
              <a:rPr lang="ru-RU" sz="2600" dirty="0" smtClean="0"/>
              <a:t>раствора продужавају </a:t>
            </a:r>
            <a:r>
              <a:rPr lang="ru-RU" sz="2600" dirty="0"/>
              <a:t>ослобађање лека након </a:t>
            </a:r>
            <a:r>
              <a:rPr lang="en-US" sz="2600" i="1" dirty="0" err="1"/>
              <a:t>im</a:t>
            </a:r>
            <a:r>
              <a:rPr lang="ru-RU" sz="2600" dirty="0"/>
              <a:t> и </a:t>
            </a:r>
            <a:r>
              <a:rPr lang="en-US" sz="2600" i="1" dirty="0" err="1"/>
              <a:t>sc</a:t>
            </a:r>
            <a:r>
              <a:rPr lang="ru-RU" sz="2600" dirty="0"/>
              <a:t> примене и до неколико недеља</a:t>
            </a:r>
            <a:r>
              <a:rPr lang="ru-RU" sz="2600" dirty="0" smtClean="0"/>
              <a:t>.</a:t>
            </a:r>
          </a:p>
          <a:p>
            <a:pPr algn="just"/>
            <a:r>
              <a:rPr lang="ru-RU" sz="2600" dirty="0" smtClean="0"/>
              <a:t>Додатком </a:t>
            </a:r>
            <a:r>
              <a:rPr lang="ru-RU" sz="2600" dirty="0"/>
              <a:t>средстава за повећање вискозитета у раствор могуће је успорити његову апсорпцију</a:t>
            </a:r>
            <a:r>
              <a:rPr lang="ru-RU" sz="2600" dirty="0" smtClean="0"/>
              <a:t>.</a:t>
            </a:r>
          </a:p>
          <a:p>
            <a:endParaRPr lang="ru-RU" sz="2600" dirty="0"/>
          </a:p>
          <a:p>
            <a:pPr marL="0" indent="0">
              <a:buNone/>
            </a:pPr>
            <a:r>
              <a:rPr lang="ru-RU" sz="2600" b="1" dirty="0" smtClean="0">
                <a:solidFill>
                  <a:srgbClr val="FF0000"/>
                </a:solidFill>
              </a:rPr>
              <a:t>ХЕМИЈСКЕ МЕТОДЕ</a:t>
            </a:r>
          </a:p>
          <a:p>
            <a:pPr algn="just"/>
            <a:r>
              <a:rPr lang="ru-RU" sz="2600" dirty="0" smtClean="0"/>
              <a:t>Примена </a:t>
            </a:r>
            <a:r>
              <a:rPr lang="ru-RU" sz="2600" dirty="0"/>
              <a:t>лековите супстанце</a:t>
            </a:r>
            <a:r>
              <a:rPr lang="ru-RU" sz="2600" dirty="0" smtClean="0"/>
              <a:t> </a:t>
            </a:r>
            <a:r>
              <a:rPr lang="ru-RU" sz="2600" dirty="0"/>
              <a:t>у облику својих нерастворних соли, </a:t>
            </a:r>
            <a:r>
              <a:rPr lang="ru-RU" sz="2600" dirty="0" smtClean="0"/>
              <a:t>естара </a:t>
            </a:r>
            <a:r>
              <a:rPr lang="ru-RU" sz="2600" dirty="0"/>
              <a:t>или комплекса са активним састојком који има слабу растворљивост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296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404664"/>
            <a:ext cx="7467600" cy="6069288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ФАРМАКОЛОШКЕ МЕТОДЕ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Истовремена примена </a:t>
            </a:r>
            <a:r>
              <a:rPr lang="ru-RU" dirty="0"/>
              <a:t>са вазоконстрикторима, нпр. адреналином (са локалним анестетицима) или ефедрином (са хепарином) или блокатором елиминације лека преко бубрега, пробенецидом (нпр са пеницилином или парааминосалицилном киселином). </a:t>
            </a:r>
            <a:endParaRPr lang="ru-RU" dirty="0" smtClean="0"/>
          </a:p>
          <a:p>
            <a:pPr algn="just"/>
            <a:endParaRPr lang="ru-RU" dirty="0"/>
          </a:p>
          <a:p>
            <a:pPr algn="just"/>
            <a:r>
              <a:rPr lang="ru-RU" dirty="0"/>
              <a:t>Примена вазодилататора и хијалуронидазе може да убрза апсорпцију након </a:t>
            </a:r>
            <a:r>
              <a:rPr lang="sr-Latn-RS" i="1" dirty="0" smtClean="0"/>
              <a:t>sc</a:t>
            </a:r>
            <a:r>
              <a:rPr lang="ru-RU" dirty="0" smtClean="0"/>
              <a:t> </a:t>
            </a:r>
            <a:r>
              <a:rPr lang="ru-RU" dirty="0"/>
              <a:t>примене. </a:t>
            </a:r>
            <a:endParaRPr lang="en-US" dirty="0"/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20037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404664"/>
            <a:ext cx="7467600" cy="6069288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Контролисано </a:t>
            </a:r>
            <a:r>
              <a:rPr lang="ru-RU" dirty="0"/>
              <a:t>ослобађање </a:t>
            </a:r>
            <a:r>
              <a:rPr lang="ru-RU" dirty="0" smtClean="0"/>
              <a:t>лек</a:t>
            </a:r>
            <a:r>
              <a:rPr lang="sr-Cyrl-RS" dirty="0" smtClean="0"/>
              <a:t>овите</a:t>
            </a:r>
            <a:r>
              <a:rPr lang="ru-RU" dirty="0" smtClean="0"/>
              <a:t> </a:t>
            </a:r>
            <a:r>
              <a:rPr lang="ru-RU" dirty="0"/>
              <a:t>супстанце је могуће уколико се она инкорпорира у колоидне дисперзије, као што су </a:t>
            </a:r>
            <a:r>
              <a:rPr lang="ru-RU" b="1" dirty="0">
                <a:solidFill>
                  <a:srgbClr val="FF0000"/>
                </a:solidFill>
              </a:rPr>
              <a:t>липозоми, ниозоми, полимерне мицеле, наносуспензије, наноемулзије, чврсте липидне </a:t>
            </a:r>
            <a:r>
              <a:rPr lang="ru-RU" b="1" dirty="0" smtClean="0">
                <a:solidFill>
                  <a:srgbClr val="FF0000"/>
                </a:solidFill>
              </a:rPr>
              <a:t>наночестице</a:t>
            </a:r>
            <a:r>
              <a:rPr lang="ru-RU" dirty="0" smtClean="0"/>
              <a:t>. </a:t>
            </a:r>
            <a:endParaRPr lang="sr-Latn-RS" dirty="0" smtClean="0"/>
          </a:p>
          <a:p>
            <a:endParaRPr lang="sr-Cyrl-RS" b="1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M</a:t>
            </a:r>
            <a:r>
              <a:rPr lang="ru-RU" b="1" dirty="0">
                <a:solidFill>
                  <a:srgbClr val="FF0000"/>
                </a:solidFill>
              </a:rPr>
              <a:t>икрочестице</a:t>
            </a:r>
            <a:r>
              <a:rPr lang="ru-RU" dirty="0"/>
              <a:t>, као што су микросфере на бази полимера </a:t>
            </a:r>
            <a:r>
              <a:rPr lang="ru-RU" dirty="0" smtClean="0"/>
              <a:t>представљају </a:t>
            </a:r>
            <a:r>
              <a:rPr lang="ru-RU" dirty="0"/>
              <a:t>идеалан систем за продужено ослобађање п</a:t>
            </a:r>
            <a:r>
              <a:rPr lang="ru-RU" dirty="0" smtClean="0"/>
              <a:t>ротеинских/пептидних молекула.</a:t>
            </a:r>
          </a:p>
          <a:p>
            <a:endParaRPr lang="ru-RU" dirty="0"/>
          </a:p>
          <a:p>
            <a:r>
              <a:rPr lang="sr-Cyrl-RS" dirty="0" smtClean="0"/>
              <a:t>Р</a:t>
            </a:r>
            <a:r>
              <a:rPr lang="en-US" dirty="0" err="1" smtClean="0"/>
              <a:t>olylactides</a:t>
            </a:r>
            <a:r>
              <a:rPr lang="ru-RU" dirty="0" smtClean="0"/>
              <a:t> </a:t>
            </a:r>
            <a:r>
              <a:rPr lang="ru-RU" dirty="0"/>
              <a:t>(</a:t>
            </a:r>
            <a:r>
              <a:rPr lang="en-US" dirty="0"/>
              <a:t>PLA</a:t>
            </a:r>
            <a:r>
              <a:rPr lang="ru-RU" dirty="0"/>
              <a:t>), </a:t>
            </a:r>
            <a:r>
              <a:rPr lang="en-US" dirty="0" err="1"/>
              <a:t>polyglycolides</a:t>
            </a:r>
            <a:r>
              <a:rPr lang="ru-RU" dirty="0"/>
              <a:t> (</a:t>
            </a:r>
            <a:r>
              <a:rPr lang="en-US" dirty="0"/>
              <a:t>PGA</a:t>
            </a:r>
            <a:r>
              <a:rPr lang="ru-RU" dirty="0"/>
              <a:t>), </a:t>
            </a:r>
            <a:r>
              <a:rPr lang="en-US" dirty="0"/>
              <a:t>poly</a:t>
            </a:r>
            <a:r>
              <a:rPr lang="ru-RU" dirty="0"/>
              <a:t>(</a:t>
            </a:r>
            <a:r>
              <a:rPr lang="en-US" dirty="0" err="1"/>
              <a:t>lactide</a:t>
            </a:r>
            <a:r>
              <a:rPr lang="ru-RU" dirty="0"/>
              <a:t>-</a:t>
            </a:r>
            <a:r>
              <a:rPr lang="en-US" dirty="0"/>
              <a:t>co</a:t>
            </a:r>
            <a:r>
              <a:rPr lang="ru-RU" dirty="0"/>
              <a:t>-</a:t>
            </a:r>
            <a:r>
              <a:rPr lang="en-US" dirty="0" err="1"/>
              <a:t>glycolide</a:t>
            </a:r>
            <a:r>
              <a:rPr lang="ru-RU" dirty="0"/>
              <a:t>) (</a:t>
            </a:r>
            <a:r>
              <a:rPr lang="en-US" dirty="0"/>
              <a:t>PLGA</a:t>
            </a:r>
            <a:r>
              <a:rPr lang="ru-RU" dirty="0" smtClean="0"/>
              <a:t>).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89426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/>
              <a:t>Импланти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 smtClean="0"/>
              <a:t>Субкутано ткиво </a:t>
            </a:r>
            <a:r>
              <a:rPr lang="ru-RU" dirty="0" smtClean="0"/>
              <a:t>- слабо </a:t>
            </a:r>
            <a:r>
              <a:rPr lang="ru-RU" dirty="0"/>
              <a:t>прокрвљено, спорија </a:t>
            </a:r>
            <a:r>
              <a:rPr lang="ru-RU" dirty="0" smtClean="0"/>
              <a:t>апсорпција и </a:t>
            </a:r>
            <a:r>
              <a:rPr lang="ru-RU" dirty="0"/>
              <a:t>мала реактивност </a:t>
            </a:r>
            <a:r>
              <a:rPr lang="ru-RU" dirty="0" smtClean="0"/>
              <a:t>ткива.</a:t>
            </a:r>
          </a:p>
          <a:p>
            <a:pPr algn="just"/>
            <a:endParaRPr lang="ru-RU" dirty="0" smtClean="0"/>
          </a:p>
          <a:p>
            <a:pPr algn="just"/>
            <a:r>
              <a:rPr lang="ru-RU" b="1" dirty="0" smtClean="0"/>
              <a:t>Чврсти</a:t>
            </a:r>
            <a:r>
              <a:rPr lang="ru-RU" dirty="0" smtClean="0"/>
              <a:t> или </a:t>
            </a:r>
            <a:r>
              <a:rPr lang="en-US" b="1" i="1" dirty="0"/>
              <a:t>in situ</a:t>
            </a:r>
            <a:r>
              <a:rPr lang="ru-RU" b="1" i="1" dirty="0"/>
              <a:t> </a:t>
            </a:r>
            <a:r>
              <a:rPr lang="ru-RU" dirty="0"/>
              <a:t>формирајући </a:t>
            </a:r>
            <a:r>
              <a:rPr lang="ru-RU" dirty="0" smtClean="0"/>
              <a:t>импланти.</a:t>
            </a:r>
          </a:p>
          <a:p>
            <a:pPr algn="just"/>
            <a:r>
              <a:rPr lang="ru-RU" b="1" dirty="0" smtClean="0"/>
              <a:t>Биодеградабилни</a:t>
            </a:r>
            <a:r>
              <a:rPr lang="ru-RU" dirty="0" smtClean="0"/>
              <a:t> и </a:t>
            </a:r>
            <a:r>
              <a:rPr lang="ru-RU" b="1" dirty="0" smtClean="0"/>
              <a:t>не-биодеградабилни</a:t>
            </a:r>
            <a:r>
              <a:rPr lang="ru-RU" dirty="0" smtClean="0"/>
              <a:t> полимери.</a:t>
            </a:r>
          </a:p>
          <a:p>
            <a:endParaRPr lang="ru-RU" dirty="0" smtClean="0"/>
          </a:p>
          <a:p>
            <a:pPr algn="just"/>
            <a:r>
              <a:rPr lang="ru-RU" dirty="0" smtClean="0"/>
              <a:t>Инфузиони уређаји који се користе за продужено ослобађање лека су такође имплантабилни уређаји. 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996691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b="1" dirty="0"/>
              <a:t>Примери регистрованих лекова у различитим системима за контролисано ослобађање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729100071"/>
              </p:ext>
            </p:extLst>
          </p:nvPr>
        </p:nvGraphicFramePr>
        <p:xfrm>
          <a:off x="827582" y="1628801"/>
          <a:ext cx="7344817" cy="4896541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4564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480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43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88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572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1479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Заштићени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назив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лека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Генерички назив лека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Фармацеутски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облик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Пут примене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Учесталост дозирања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462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Lipodox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доксорубицин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Пегиловани липозом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Iv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на 28 дана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479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Nutropin Depot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соматропин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микросфера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Sc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2-4 недеље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884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Eligard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леупролид ацетат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In situ forming implants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Sc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1-6 месеци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7884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Depo-Subq Provera 104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медрокси прогестерон ацетат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инјекција на бази суспензије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Sc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свака 3 месеца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479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Haldol Decanoate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халоперидол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инјекција на бази уља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 месечно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462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Zoladex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госерелин ацетат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имплант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sc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на 28 дана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1462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Viadur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леупролид ацетат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имплант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sc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 годишње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058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Depocyt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цитарабин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липозом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на</a:t>
                      </a:r>
                      <a:r>
                        <a:rPr lang="en-US" sz="1200" dirty="0">
                          <a:effectLst/>
                        </a:rPr>
                        <a:t> 28 </a:t>
                      </a:r>
                      <a:r>
                        <a:rPr lang="en-US" sz="1200" dirty="0" err="1">
                          <a:effectLst/>
                        </a:rPr>
                        <a:t>дана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0868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/>
              <a:t>Предности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Заобилажење </a:t>
            </a:r>
            <a:r>
              <a:rPr lang="ru-RU" dirty="0"/>
              <a:t>гастроинтестиналног </a:t>
            </a:r>
            <a:r>
              <a:rPr lang="ru-RU" dirty="0" smtClean="0"/>
              <a:t>тракта</a:t>
            </a:r>
          </a:p>
          <a:p>
            <a:r>
              <a:rPr lang="ru-RU" dirty="0" smtClean="0"/>
              <a:t>Заобилажење метаболизма </a:t>
            </a:r>
            <a:r>
              <a:rPr lang="ru-RU" dirty="0"/>
              <a:t>првог проласка кроз </a:t>
            </a:r>
            <a:r>
              <a:rPr lang="ru-RU" dirty="0" smtClean="0"/>
              <a:t>јетру</a:t>
            </a:r>
          </a:p>
          <a:p>
            <a:r>
              <a:rPr lang="ru-RU" dirty="0"/>
              <a:t>Б</a:t>
            </a:r>
            <a:r>
              <a:rPr lang="ru-RU" dirty="0" smtClean="0"/>
              <a:t>ржи </a:t>
            </a:r>
            <a:r>
              <a:rPr lang="ru-RU" dirty="0"/>
              <a:t>физиолошки одговор </a:t>
            </a:r>
            <a:endParaRPr lang="ru-RU" dirty="0" smtClean="0"/>
          </a:p>
          <a:p>
            <a:r>
              <a:rPr lang="ru-RU" dirty="0" smtClean="0"/>
              <a:t>Већа количина </a:t>
            </a:r>
            <a:r>
              <a:rPr lang="ru-RU" dirty="0"/>
              <a:t>лека која доспева до системске </a:t>
            </a:r>
            <a:r>
              <a:rPr lang="ru-RU" dirty="0" smtClean="0"/>
              <a:t>циркулације</a:t>
            </a:r>
          </a:p>
          <a:p>
            <a:r>
              <a:rPr lang="ru-RU" dirty="0" smtClean="0"/>
              <a:t>Већа </a:t>
            </a:r>
            <a:r>
              <a:rPr lang="ru-RU" dirty="0"/>
              <a:t>концентрације лека у </a:t>
            </a:r>
            <a:r>
              <a:rPr lang="ru-RU" dirty="0" smtClean="0"/>
              <a:t>плазми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2246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dirty="0" smtClean="0"/>
              <a:t>Погодност примене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ru-RU" dirty="0"/>
              <a:t>К</a:t>
            </a:r>
            <a:r>
              <a:rPr lang="ru-RU" dirty="0" smtClean="0"/>
              <a:t>ада </a:t>
            </a:r>
            <a:r>
              <a:rPr lang="ru-RU" dirty="0"/>
              <a:t>је неопходан брз ефекат лека у ургентним </a:t>
            </a:r>
            <a:r>
              <a:rPr lang="ru-RU" dirty="0" smtClean="0"/>
              <a:t>стањима.</a:t>
            </a:r>
          </a:p>
          <a:p>
            <a:r>
              <a:rPr lang="ru-RU" dirty="0" smtClean="0"/>
              <a:t>Када </a:t>
            </a:r>
            <a:r>
              <a:rPr lang="ru-RU" dirty="0"/>
              <a:t>је пацијент у несвесном </a:t>
            </a:r>
            <a:r>
              <a:rPr lang="ru-RU" dirty="0" smtClean="0"/>
              <a:t>стању.</a:t>
            </a:r>
            <a:endParaRPr lang="en-US" dirty="0"/>
          </a:p>
          <a:p>
            <a:r>
              <a:rPr lang="ru-RU" dirty="0"/>
              <a:t>К</a:t>
            </a:r>
            <a:r>
              <a:rPr lang="ru-RU" dirty="0" smtClean="0"/>
              <a:t>ада </a:t>
            </a:r>
            <a:r>
              <a:rPr lang="ru-RU" dirty="0"/>
              <a:t>се лек примењен </a:t>
            </a:r>
            <a:r>
              <a:rPr lang="en-US" i="1" dirty="0"/>
              <a:t>per </a:t>
            </a:r>
            <a:r>
              <a:rPr lang="en-US" i="1" dirty="0" err="1"/>
              <a:t>os</a:t>
            </a:r>
            <a:r>
              <a:rPr lang="ru-RU" dirty="0"/>
              <a:t> разграђује, инактивира, или слабо </a:t>
            </a:r>
            <a:r>
              <a:rPr lang="ru-RU" dirty="0" smtClean="0"/>
              <a:t>апсорбује.</a:t>
            </a:r>
            <a:endParaRPr lang="en-US" dirty="0"/>
          </a:p>
          <a:p>
            <a:r>
              <a:rPr lang="ru-RU" dirty="0"/>
              <a:t>К</a:t>
            </a:r>
            <a:r>
              <a:rPr lang="ru-RU" dirty="0" smtClean="0"/>
              <a:t>од </a:t>
            </a:r>
            <a:r>
              <a:rPr lang="ru-RU" dirty="0"/>
              <a:t>лекова са уским терапијским индексом</a:t>
            </a:r>
            <a:endParaRPr lang="en-US" dirty="0"/>
          </a:p>
          <a:p>
            <a:r>
              <a:rPr lang="ru-RU" dirty="0"/>
              <a:t>К</a:t>
            </a:r>
            <a:r>
              <a:rPr lang="ru-RU" dirty="0" smtClean="0"/>
              <a:t>од </a:t>
            </a:r>
            <a:r>
              <a:rPr lang="ru-RU" dirty="0"/>
              <a:t>пацијената којима је </a:t>
            </a:r>
            <a:r>
              <a:rPr lang="ru-RU" dirty="0" smtClean="0"/>
              <a:t>ГИТ нефункционалан.</a:t>
            </a:r>
          </a:p>
          <a:p>
            <a:r>
              <a:rPr lang="ru-RU" dirty="0" smtClean="0"/>
              <a:t>Код </a:t>
            </a:r>
            <a:r>
              <a:rPr lang="ru-RU" dirty="0"/>
              <a:t>психијатријских </a:t>
            </a:r>
            <a:r>
              <a:rPr lang="ru-RU" dirty="0" smtClean="0"/>
              <a:t>болесника.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324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Недостаци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Р</a:t>
            </a:r>
            <a:r>
              <a:rPr lang="ru-RU" dirty="0" smtClean="0"/>
              <a:t>изик </a:t>
            </a:r>
            <a:r>
              <a:rPr lang="ru-RU" dirty="0"/>
              <a:t>од </a:t>
            </a:r>
            <a:r>
              <a:rPr lang="ru-RU" dirty="0" smtClean="0"/>
              <a:t>инфекције</a:t>
            </a:r>
            <a:r>
              <a:rPr lang="en-US" dirty="0" smtClean="0"/>
              <a:t>, </a:t>
            </a:r>
            <a:r>
              <a:rPr lang="ru-RU" dirty="0" smtClean="0"/>
              <a:t>емболије</a:t>
            </a:r>
            <a:r>
              <a:rPr lang="sr-Cyrl-RS" dirty="0"/>
              <a:t> </a:t>
            </a:r>
            <a:r>
              <a:rPr lang="sr-Cyrl-RS" dirty="0" smtClean="0"/>
              <a:t>и </a:t>
            </a:r>
            <a:r>
              <a:rPr lang="ru-RU" dirty="0" smtClean="0"/>
              <a:t>хиперсензитивних реакција</a:t>
            </a:r>
            <a:r>
              <a:rPr lang="en-US" dirty="0" smtClean="0"/>
              <a:t>.</a:t>
            </a:r>
            <a:endParaRPr lang="en-US" dirty="0"/>
          </a:p>
          <a:p>
            <a:r>
              <a:rPr lang="ru-RU" dirty="0"/>
              <a:t>Н</a:t>
            </a:r>
            <a:r>
              <a:rPr lang="ru-RU" dirty="0" smtClean="0"/>
              <a:t>емогућност </a:t>
            </a:r>
            <a:r>
              <a:rPr lang="ru-RU" dirty="0"/>
              <a:t>исправљања грешке у дозирању. 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Неопходно је испуњење захтева у погледу: </a:t>
            </a:r>
          </a:p>
          <a:p>
            <a:r>
              <a:rPr lang="ru-RU" dirty="0" smtClean="0"/>
              <a:t>стерилности</a:t>
            </a:r>
          </a:p>
          <a:p>
            <a:r>
              <a:rPr lang="ru-RU" dirty="0" smtClean="0"/>
              <a:t>одсуства пирогености</a:t>
            </a:r>
          </a:p>
          <a:p>
            <a:r>
              <a:rPr lang="ru-RU" dirty="0" smtClean="0"/>
              <a:t>изотоничности </a:t>
            </a:r>
          </a:p>
          <a:p>
            <a:r>
              <a:rPr lang="en-US" dirty="0" smtClean="0"/>
              <a:t>pH</a:t>
            </a:r>
            <a:r>
              <a:rPr lang="ru-RU" dirty="0" smtClean="0"/>
              <a:t> вредности</a:t>
            </a:r>
          </a:p>
          <a:p>
            <a:r>
              <a:rPr lang="ru-RU" dirty="0" smtClean="0"/>
              <a:t>величине честица.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1498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 </a:t>
            </a:r>
            <a:r>
              <a:rPr lang="en-US" b="1" dirty="0"/>
              <a:t/>
            </a:r>
            <a:br>
              <a:rPr lang="en-US" b="1" dirty="0"/>
            </a:br>
            <a:r>
              <a:rPr lang="en-US" b="1" dirty="0" err="1"/>
              <a:t>Интравенска</a:t>
            </a:r>
            <a:r>
              <a:rPr lang="en-US" b="1" dirty="0"/>
              <a:t> </a:t>
            </a:r>
            <a:r>
              <a:rPr lang="en-US" b="1" dirty="0" err="1"/>
              <a:t>примена</a:t>
            </a:r>
            <a:r>
              <a:rPr lang="en-US" b="1" dirty="0"/>
              <a:t> </a:t>
            </a:r>
            <a:br>
              <a:rPr lang="en-US" b="1" dirty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Примена </a:t>
            </a:r>
            <a:r>
              <a:rPr lang="ru-RU" b="1" dirty="0">
                <a:solidFill>
                  <a:srgbClr val="FF0000"/>
                </a:solidFill>
              </a:rPr>
              <a:t>инјекције у површинске вене или инфузије у површинске или дубоке вене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Најбржи </a:t>
            </a:r>
            <a:r>
              <a:rPr lang="ru-RU" dirty="0"/>
              <a:t>пут примене </a:t>
            </a:r>
            <a:r>
              <a:rPr lang="ru-RU" dirty="0" smtClean="0"/>
              <a:t>лека.</a:t>
            </a:r>
          </a:p>
          <a:p>
            <a:endParaRPr lang="ru-RU" dirty="0"/>
          </a:p>
          <a:p>
            <a:r>
              <a:rPr lang="ru-RU" dirty="0" smtClean="0"/>
              <a:t>Изостаје </a:t>
            </a:r>
            <a:r>
              <a:rPr lang="ru-RU" dirty="0"/>
              <a:t>п</a:t>
            </a:r>
            <a:r>
              <a:rPr lang="ru-RU" dirty="0" smtClean="0"/>
              <a:t>роцес </a:t>
            </a:r>
            <a:r>
              <a:rPr lang="ru-RU" dirty="0"/>
              <a:t>апсорпције </a:t>
            </a:r>
            <a:r>
              <a:rPr lang="ru-RU" dirty="0" smtClean="0"/>
              <a:t>и </a:t>
            </a:r>
            <a:r>
              <a:rPr lang="ru-RU" dirty="0"/>
              <a:t>целокупна доза примењеног лека доспе у системску </a:t>
            </a:r>
            <a:r>
              <a:rPr lang="ru-RU" dirty="0" smtClean="0"/>
              <a:t>циркулацију!</a:t>
            </a:r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Биорасположивост  </a:t>
            </a:r>
            <a:r>
              <a:rPr lang="ru-RU" b="1" dirty="0">
                <a:solidFill>
                  <a:srgbClr val="FF0000"/>
                </a:solidFill>
              </a:rPr>
              <a:t>лека је </a:t>
            </a:r>
            <a:r>
              <a:rPr lang="ru-RU" b="1" dirty="0" smtClean="0">
                <a:solidFill>
                  <a:srgbClr val="FF0000"/>
                </a:solidFill>
              </a:rPr>
              <a:t>100%.</a:t>
            </a:r>
            <a:endParaRPr lang="ru-RU" b="1" dirty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9695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7467600" cy="61412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Интравенска примена:</a:t>
            </a:r>
          </a:p>
          <a:p>
            <a:r>
              <a:rPr lang="ru-RU" dirty="0" smtClean="0"/>
              <a:t>болус инјекција</a:t>
            </a:r>
          </a:p>
          <a:p>
            <a:r>
              <a:rPr lang="ru-RU" dirty="0" smtClean="0"/>
              <a:t>континуирана </a:t>
            </a:r>
            <a:r>
              <a:rPr lang="ru-RU" dirty="0"/>
              <a:t>или </a:t>
            </a:r>
            <a:r>
              <a:rPr lang="ru-RU" dirty="0" smtClean="0"/>
              <a:t>интермитентна инфузија</a:t>
            </a:r>
            <a:endParaRPr lang="sr-Latn-RS" dirty="0" smtClean="0"/>
          </a:p>
          <a:p>
            <a:endParaRPr lang="sr-Cyrl-RS" dirty="0" smtClean="0"/>
          </a:p>
          <a:p>
            <a:endParaRPr lang="sr-Latn-RS" dirty="0"/>
          </a:p>
          <a:p>
            <a:pPr marL="0" indent="0">
              <a:buNone/>
            </a:pPr>
            <a:r>
              <a:rPr lang="sr-Cyrl-RS" b="1" dirty="0" smtClean="0"/>
              <a:t>МОГУ</a:t>
            </a:r>
            <a:r>
              <a:rPr lang="sr-Cyrl-RS" dirty="0" smtClean="0"/>
              <a:t> се применити </a:t>
            </a:r>
            <a:r>
              <a:rPr lang="ru-RU" b="1" dirty="0" smtClean="0">
                <a:solidFill>
                  <a:srgbClr val="FF0000"/>
                </a:solidFill>
              </a:rPr>
              <a:t>водени  раствори</a:t>
            </a:r>
            <a:r>
              <a:rPr lang="sr-Cyrl-RS" dirty="0" smtClean="0"/>
              <a:t>.</a:t>
            </a:r>
          </a:p>
          <a:p>
            <a:endParaRPr lang="sr-Cyrl-RS" dirty="0" smtClean="0"/>
          </a:p>
          <a:p>
            <a:pPr marL="0" indent="0">
              <a:buNone/>
            </a:pPr>
            <a:r>
              <a:rPr lang="ru-RU" b="1" dirty="0" smtClean="0"/>
              <a:t>НЕ  МОГУ </a:t>
            </a:r>
            <a:r>
              <a:rPr lang="ru-RU" dirty="0" smtClean="0"/>
              <a:t>се применити </a:t>
            </a:r>
            <a:r>
              <a:rPr lang="ru-RU" b="1" dirty="0" smtClean="0">
                <a:solidFill>
                  <a:srgbClr val="FF0000"/>
                </a:solidFill>
              </a:rPr>
              <a:t>суспензије </a:t>
            </a:r>
            <a:r>
              <a:rPr lang="ru-RU" b="1" dirty="0">
                <a:solidFill>
                  <a:srgbClr val="FF0000"/>
                </a:solidFill>
              </a:rPr>
              <a:t>и/или уљани </a:t>
            </a:r>
            <a:r>
              <a:rPr lang="ru-RU" b="1" dirty="0" smtClean="0">
                <a:solidFill>
                  <a:srgbClr val="FF0000"/>
                </a:solidFill>
              </a:rPr>
              <a:t>раствори</a:t>
            </a:r>
            <a:r>
              <a:rPr lang="ru-RU" b="1" dirty="0">
                <a:solidFill>
                  <a:srgbClr val="FF0000"/>
                </a:solidFill>
              </a:rPr>
              <a:t>.</a:t>
            </a:r>
            <a:endParaRPr lang="ru-RU" b="1" dirty="0" smtClean="0">
              <a:solidFill>
                <a:srgbClr val="FF0000"/>
              </a:solidFill>
            </a:endParaRPr>
          </a:p>
          <a:p>
            <a:endParaRPr lang="ru-RU" dirty="0" smtClean="0"/>
          </a:p>
          <a:p>
            <a:pPr marL="0" indent="0" algn="just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5849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7467600" cy="5997280"/>
          </a:xfrm>
        </p:spPr>
        <p:txBody>
          <a:bodyPr/>
          <a:lstStyle/>
          <a:p>
            <a:pPr marL="0" indent="0" algn="just">
              <a:buNone/>
            </a:pPr>
            <a:r>
              <a:rPr lang="sr-Cyrl-RS" b="1" dirty="0" smtClean="0">
                <a:solidFill>
                  <a:srgbClr val="FF0000"/>
                </a:solidFill>
              </a:rPr>
              <a:t>Интравенска</a:t>
            </a:r>
            <a:r>
              <a:rPr lang="sr-Latn-RS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болус </a:t>
            </a:r>
            <a:r>
              <a:rPr lang="ru-RU" b="1" dirty="0">
                <a:solidFill>
                  <a:srgbClr val="FF0000"/>
                </a:solidFill>
              </a:rPr>
              <a:t>(</a:t>
            </a:r>
            <a:r>
              <a:rPr lang="en-US" b="1" dirty="0">
                <a:solidFill>
                  <a:srgbClr val="FF0000"/>
                </a:solidFill>
              </a:rPr>
              <a:t>push</a:t>
            </a:r>
            <a:r>
              <a:rPr lang="ru-RU" b="1" dirty="0">
                <a:solidFill>
                  <a:srgbClr val="FF0000"/>
                </a:solidFill>
              </a:rPr>
              <a:t>) </a:t>
            </a:r>
            <a:r>
              <a:rPr lang="ru-RU" b="1" dirty="0" smtClean="0">
                <a:solidFill>
                  <a:srgbClr val="FF0000"/>
                </a:solidFill>
              </a:rPr>
              <a:t>инјекција</a:t>
            </a:r>
          </a:p>
          <a:p>
            <a:pPr algn="just"/>
            <a:r>
              <a:rPr lang="ru-RU" dirty="0" smtClean="0"/>
              <a:t>Висока концентрација </a:t>
            </a:r>
            <a:r>
              <a:rPr lang="ru-RU" dirty="0"/>
              <a:t>лека у системској </a:t>
            </a:r>
            <a:r>
              <a:rPr lang="ru-RU" dirty="0" smtClean="0"/>
              <a:t>циркулацији.</a:t>
            </a:r>
          </a:p>
          <a:p>
            <a:pPr algn="just"/>
            <a:r>
              <a:rPr lang="ru-RU" dirty="0"/>
              <a:t>Н</a:t>
            </a:r>
            <a:r>
              <a:rPr lang="ru-RU" dirty="0" smtClean="0"/>
              <a:t>е </a:t>
            </a:r>
            <a:r>
              <a:rPr lang="ru-RU" dirty="0"/>
              <a:t>сме се применити </a:t>
            </a:r>
            <a:r>
              <a:rPr lang="ru-RU" b="1" dirty="0">
                <a:solidFill>
                  <a:srgbClr val="FF0000"/>
                </a:solidFill>
              </a:rPr>
              <a:t>за мање од 3 мин</a:t>
            </a:r>
            <a:r>
              <a:rPr lang="ru-RU" dirty="0"/>
              <a:t>. </a:t>
            </a:r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marL="0" indent="0" algn="just">
              <a:buNone/>
            </a:pPr>
            <a:r>
              <a:rPr lang="sr-Cyrl-RS" b="1" dirty="0" smtClean="0">
                <a:solidFill>
                  <a:srgbClr val="FF0000"/>
                </a:solidFill>
              </a:rPr>
              <a:t>Интравенска </a:t>
            </a:r>
            <a:r>
              <a:rPr lang="ru-RU" b="1" dirty="0" smtClean="0">
                <a:solidFill>
                  <a:srgbClr val="FF0000"/>
                </a:solidFill>
              </a:rPr>
              <a:t>инфузија</a:t>
            </a:r>
          </a:p>
          <a:p>
            <a:pPr algn="just"/>
            <a:r>
              <a:rPr lang="ru-RU" dirty="0"/>
              <a:t>Р</a:t>
            </a:r>
            <a:r>
              <a:rPr lang="ru-RU" dirty="0" smtClean="0"/>
              <a:t>азличити типови </a:t>
            </a:r>
            <a:r>
              <a:rPr lang="ru-RU" dirty="0"/>
              <a:t>инфузионих </a:t>
            </a:r>
            <a:r>
              <a:rPr lang="ru-RU" dirty="0" smtClean="0"/>
              <a:t>пумпи.</a:t>
            </a:r>
          </a:p>
          <a:p>
            <a:pPr algn="just"/>
            <a:r>
              <a:rPr lang="ru-RU" dirty="0"/>
              <a:t>М</a:t>
            </a:r>
            <a:r>
              <a:rPr lang="ru-RU" dirty="0" smtClean="0"/>
              <a:t>огуће је подесити </a:t>
            </a:r>
            <a:r>
              <a:rPr lang="ru-RU" dirty="0"/>
              <a:t>брзину ослобађања лековите </a:t>
            </a:r>
            <a:r>
              <a:rPr lang="ru-RU" dirty="0" smtClean="0"/>
              <a:t>супстанце.</a:t>
            </a:r>
          </a:p>
          <a:p>
            <a:pPr algn="just"/>
            <a:r>
              <a:rPr lang="ru-RU" dirty="0" smtClean="0"/>
              <a:t>Лек се ослобађа константном </a:t>
            </a:r>
            <a:r>
              <a:rPr lang="ru-RU" dirty="0"/>
              <a:t>брзином </a:t>
            </a:r>
            <a:r>
              <a:rPr lang="ru-RU" dirty="0" smtClean="0"/>
              <a:t>и </a:t>
            </a:r>
            <a:r>
              <a:rPr lang="ru-RU" dirty="0"/>
              <a:t>до неколико сати.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0602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16484</TotalTime>
  <Words>1575</Words>
  <Application>Microsoft Office PowerPoint</Application>
  <PresentationFormat>On-screen Show (4:3)</PresentationFormat>
  <Paragraphs>327</Paragraphs>
  <Slides>39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7" baseType="lpstr">
      <vt:lpstr>Arial</vt:lpstr>
      <vt:lpstr>Calibri</vt:lpstr>
      <vt:lpstr>Cambria</vt:lpstr>
      <vt:lpstr>Century Schoolbook</vt:lpstr>
      <vt:lpstr>Times New Roman</vt:lpstr>
      <vt:lpstr>Wingdings</vt:lpstr>
      <vt:lpstr>Wingdings 2</vt:lpstr>
      <vt:lpstr>Oriel</vt:lpstr>
      <vt:lpstr>Универзитет у Крагујевцу Факултет медицинских наука</vt:lpstr>
      <vt:lpstr>PowerPoint Presentation</vt:lpstr>
      <vt:lpstr>Путеви парентералне примене лекова </vt:lpstr>
      <vt:lpstr>Предности</vt:lpstr>
      <vt:lpstr>Погодност примене</vt:lpstr>
      <vt:lpstr>Недостаци</vt:lpstr>
      <vt:lpstr>  Интравенска примена  </vt:lpstr>
      <vt:lpstr>PowerPoint Presentation</vt:lpstr>
      <vt:lpstr>PowerPoint Presentation</vt:lpstr>
      <vt:lpstr>Предности iv примене</vt:lpstr>
      <vt:lpstr>Интрамускуларна примена</vt:lpstr>
      <vt:lpstr>Субкутана примена</vt:lpstr>
      <vt:lpstr>Субкутана примена</vt:lpstr>
      <vt:lpstr>Интрадермална примена </vt:lpstr>
      <vt:lpstr>Интратекална примена</vt:lpstr>
      <vt:lpstr>Интратекална примена</vt:lpstr>
      <vt:lpstr>Епидурална примена </vt:lpstr>
      <vt:lpstr>Интраартеријска примена</vt:lpstr>
      <vt:lpstr>Интраартеријска примена</vt:lpstr>
      <vt:lpstr>PowerPoint Presentation</vt:lpstr>
      <vt:lpstr>Биолошки фактори</vt:lpstr>
      <vt:lpstr>Место примене</vt:lpstr>
      <vt:lpstr>Покретљивост ткива </vt:lpstr>
      <vt:lpstr>Температура, pH вредност ткива</vt:lpstr>
      <vt:lpstr>Карактеристике пацијента- пол, старост, придружене болести и стања</vt:lpstr>
      <vt:lpstr>Фармацеутско-технолошшки фактори </vt:lpstr>
      <vt:lpstr>Инјекције и инфузије</vt:lpstr>
      <vt:lpstr>Раствори</vt:lpstr>
      <vt:lpstr>Суспензије</vt:lpstr>
      <vt:lpstr>Предности суспензија</vt:lpstr>
      <vt:lpstr>недостаци суспензија</vt:lpstr>
      <vt:lpstr>Емулзије</vt:lpstr>
      <vt:lpstr>PowerPoint Presentation</vt:lpstr>
      <vt:lpstr>PowerPoint Presentation</vt:lpstr>
      <vt:lpstr>Парентерални препарати са контролисаним ослобађањем </vt:lpstr>
      <vt:lpstr>PowerPoint Presentation</vt:lpstr>
      <vt:lpstr>PowerPoint Presentation</vt:lpstr>
      <vt:lpstr>Импланти</vt:lpstr>
      <vt:lpstr>Примери регистрованих лекова у различитим системима за контролисано ослобађање</vt:lpstr>
    </vt:vector>
  </TitlesOfParts>
  <Company>Medicinski fakultet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Vlada Zivkovic</dc:creator>
  <cp:lastModifiedBy>Jovana Bradic</cp:lastModifiedBy>
  <cp:revision>635</cp:revision>
  <dcterms:created xsi:type="dcterms:W3CDTF">2014-02-22T17:59:30Z</dcterms:created>
  <dcterms:modified xsi:type="dcterms:W3CDTF">2022-09-01T07:09:55Z</dcterms:modified>
</cp:coreProperties>
</file>